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notesSlides/_rels/notesSlide9.xml.rels" ContentType="application/vnd.openxmlformats-package.relationships+xml"/>
  <Override PartName="/ppt/notesSlides/_rels/notesSlide8.xml.rels" ContentType="application/vnd.openxmlformats-package.relationships+xml"/>
  <Override PartName="/ppt/notesSlides/_rels/notesSlide6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.xml.rels" ContentType="application/vnd.openxmlformats-package.relationships+xml"/>
  <Override PartName="/ppt/notesSlides/_rels/notesSlide3.xml.rels" ContentType="application/vnd.openxmlformats-package.relationships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media/image57.png" ContentType="image/png"/>
  <Override PartName="/ppt/media/image55.jpeg" ContentType="image/jpeg"/>
  <Override PartName="/ppt/media/image54.png" ContentType="image/png"/>
  <Override PartName="/ppt/media/image53.png" ContentType="image/png"/>
  <Override PartName="/ppt/media/image52.png" ContentType="image/png"/>
  <Override PartName="/ppt/media/image51.png" ContentType="image/png"/>
  <Override PartName="/ppt/media/image50.png" ContentType="image/png"/>
  <Override PartName="/ppt/media/image44.png" ContentType="image/png"/>
  <Override PartName="/ppt/media/image43.png" ContentType="image/png"/>
  <Override PartName="/ppt/media/image42.png" ContentType="image/png"/>
  <Override PartName="/ppt/media/image41.png" ContentType="image/png"/>
  <Override PartName="/ppt/media/image40.png" ContentType="image/png"/>
  <Override PartName="/ppt/media/image39.png" ContentType="image/png"/>
  <Override PartName="/ppt/media/image14.png" ContentType="image/png"/>
  <Override PartName="/ppt/media/image38.png" ContentType="image/png"/>
  <Override PartName="/ppt/media/image13.png" ContentType="image/png"/>
  <Override PartName="/ppt/media/image37.png" ContentType="image/png"/>
  <Override PartName="/ppt/media/image12.png" ContentType="image/png"/>
  <Override PartName="/ppt/media/image16.png" ContentType="image/png"/>
  <Override PartName="/ppt/media/image15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45.png" ContentType="image/png"/>
  <Override PartName="/ppt/media/image20.png" ContentType="image/png"/>
  <Override PartName="/ppt/media/image46.png" ContentType="image/png"/>
  <Override PartName="/ppt/media/image21.png" ContentType="image/png"/>
  <Override PartName="/ppt/media/image47.png" ContentType="image/png"/>
  <Override PartName="/ppt/media/image22.png" ContentType="image/png"/>
  <Override PartName="/ppt/media/image48.png" ContentType="image/png"/>
  <Override PartName="/ppt/media/image23.png" ContentType="image/png"/>
  <Override PartName="/ppt/media/image49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29.png" ContentType="image/png"/>
  <Override PartName="/ppt/media/image30.png" ContentType="image/png"/>
  <Override PartName="/ppt/media/image56.png" ContentType="image/png"/>
  <Override PartName="/ppt/media/image31.png" ContentType="image/png"/>
  <Override PartName="/ppt/media/image33.png" ContentType="image/png"/>
  <Override PartName="/ppt/media/image34.png" ContentType="image/png"/>
  <Override PartName="/ppt/media/image10.png" ContentType="image/png"/>
  <Override PartName="/ppt/media/image35.png" ContentType="image/png"/>
  <Override PartName="/ppt/media/image11.png" ContentType="image/png"/>
  <Override PartName="/ppt/media/image36.png" ContentType="image/png"/>
  <Override PartName="/ppt/media/image9.png" ContentType="image/png"/>
  <Override PartName="/ppt/media/image8.png" ContentType="image/png"/>
  <Override PartName="/ppt/media/image7.png" ContentType="image/png"/>
  <Override PartName="/ppt/media/image2.png" ContentType="image/png"/>
  <Override PartName="/ppt/media/image1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32.jpeg" ContentType="image/jpeg"/>
  <Override PartName="/ppt/slideMasters/slideMaster5.xml" ContentType="application/vnd.openxmlformats-officedocument.presentationml.slideMaster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6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_rels/slideLayout57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_rels/slide22.xml.rels" ContentType="application/vnd.openxmlformats-package.relationships+xml"/>
  <Override PartName="/ppt/slides/_rels/slide21.xml.rels" ContentType="application/vnd.openxmlformats-package.relationships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18.xml.rels" ContentType="application/vnd.openxmlformats-package.relationships+xml"/>
  <Override PartName="/ppt/slides/_rels/slide1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1.xml.rels" ContentType="application/vnd.openxmlformats-package.relationships+xml"/>
  <Override PartName="/ppt/slides/_rels/slide9.xml.rels" ContentType="application/vnd.openxmlformats-package.relationships+xml"/>
  <Override PartName="/ppt/slides/_rels/slide2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12192000" cy="6858000"/>
  <p:notesSz cx="6797675" cy="9928225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перемещения страницы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b="0" lang="ru-RU" sz="2000" spc="-1" strike="noStrike"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b="0" lang="ru-RU" sz="1400" spc="-1" strike="noStrike">
                <a:latin typeface="Times New Roman"/>
              </a:rPr>
              <a:t> 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ru-RU" sz="1400" spc="-1" strike="noStrike">
                <a:latin typeface="Times New Roman"/>
              </a:rPr>
              <a:t> 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94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ru-RU" sz="1400" spc="-1" strike="noStrike">
                <a:latin typeface="Times New Roman"/>
              </a:rPr>
              <a:t> 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95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DB429CD9-7B6C-4475-8A76-4EDD9DD230F1}" type="slidenum">
              <a:rPr b="0" lang="ru-RU" sz="1400" spc="-1" strike="noStrike">
                <a:latin typeface="Times New Roman"/>
              </a:rPr>
              <a:t>1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/>
          </p:cNvSpPr>
          <p:nvPr>
            <p:ph type="sldImg"/>
          </p:nvPr>
        </p:nvSpPr>
        <p:spPr>
          <a:xfrm>
            <a:off x="420840" y="1241280"/>
            <a:ext cx="5954400" cy="3349440"/>
          </a:xfrm>
          <a:prstGeom prst="rect">
            <a:avLst/>
          </a:prstGeom>
        </p:spPr>
      </p:sp>
      <p:sp>
        <p:nvSpPr>
          <p:cNvPr id="514" name="PlaceHolder 2"/>
          <p:cNvSpPr>
            <a:spLocks noGrp="1"/>
          </p:cNvSpPr>
          <p:nvPr>
            <p:ph type="body"/>
          </p:nvPr>
        </p:nvSpPr>
        <p:spPr>
          <a:xfrm>
            <a:off x="679680" y="4777920"/>
            <a:ext cx="5436000" cy="3907080"/>
          </a:xfrm>
          <a:prstGeom prst="rect">
            <a:avLst/>
          </a:prstGeom>
        </p:spPr>
        <p:txBody>
          <a:bodyPr lIns="0" rIns="0" tIns="0" bIns="0"/>
          <a:p>
            <a:endParaRPr b="0" lang="ru-RU" sz="2000" spc="-1" strike="noStrike">
              <a:latin typeface="Arial"/>
            </a:endParaRPr>
          </a:p>
        </p:txBody>
      </p:sp>
      <p:sp>
        <p:nvSpPr>
          <p:cNvPr id="515" name="CustomShape 3"/>
          <p:cNvSpPr/>
          <p:nvPr/>
        </p:nvSpPr>
        <p:spPr>
          <a:xfrm>
            <a:off x="3850560" y="9430200"/>
            <a:ext cx="2943360" cy="496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FFB000B7-8954-409E-AE8D-1698F57F8C6B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PlaceHolder 1"/>
          <p:cNvSpPr>
            <a:spLocks noGrp="1"/>
          </p:cNvSpPr>
          <p:nvPr>
            <p:ph type="sldImg"/>
          </p:nvPr>
        </p:nvSpPr>
        <p:spPr>
          <a:xfrm>
            <a:off x="2697120" y="507960"/>
            <a:ext cx="4530240" cy="2549160"/>
          </a:xfrm>
          <a:prstGeom prst="rect">
            <a:avLst/>
          </a:prstGeom>
        </p:spPr>
      </p:sp>
      <p:sp>
        <p:nvSpPr>
          <p:cNvPr id="517" name="PlaceHolder 2"/>
          <p:cNvSpPr>
            <a:spLocks noGrp="1"/>
          </p:cNvSpPr>
          <p:nvPr>
            <p:ph type="body"/>
          </p:nvPr>
        </p:nvSpPr>
        <p:spPr>
          <a:xfrm>
            <a:off x="679680" y="4777920"/>
            <a:ext cx="5436360" cy="3907440"/>
          </a:xfrm>
          <a:prstGeom prst="rect">
            <a:avLst/>
          </a:prstGeom>
        </p:spPr>
        <p:txBody>
          <a:bodyPr lIns="0" rIns="0" tIns="0" bIns="0"/>
          <a:p>
            <a:endParaRPr b="0" lang="ru-RU" sz="2000" spc="-1" strike="noStrike">
              <a:latin typeface="Arial"/>
            </a:endParaRPr>
          </a:p>
        </p:txBody>
      </p:sp>
      <p:sp>
        <p:nvSpPr>
          <p:cNvPr id="518" name="CustomShape 3"/>
          <p:cNvSpPr/>
          <p:nvPr/>
        </p:nvSpPr>
        <p:spPr>
          <a:xfrm>
            <a:off x="3850560" y="9430200"/>
            <a:ext cx="2943720" cy="496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0876563F-1A9B-4798-80F7-02B743550D0F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PlaceHolder 1"/>
          <p:cNvSpPr>
            <a:spLocks noGrp="1"/>
          </p:cNvSpPr>
          <p:nvPr>
            <p:ph type="sldImg"/>
          </p:nvPr>
        </p:nvSpPr>
        <p:spPr>
          <a:xfrm>
            <a:off x="423720" y="1241280"/>
            <a:ext cx="5944680" cy="3344400"/>
          </a:xfrm>
          <a:prstGeom prst="rect">
            <a:avLst/>
          </a:prstGeom>
        </p:spPr>
      </p:sp>
      <p:sp>
        <p:nvSpPr>
          <p:cNvPr id="520" name="PlaceHolder 2"/>
          <p:cNvSpPr>
            <a:spLocks noGrp="1"/>
          </p:cNvSpPr>
          <p:nvPr>
            <p:ph type="body"/>
          </p:nvPr>
        </p:nvSpPr>
        <p:spPr>
          <a:xfrm>
            <a:off x="680040" y="4778640"/>
            <a:ext cx="5433480" cy="3903840"/>
          </a:xfrm>
          <a:prstGeom prst="rect">
            <a:avLst/>
          </a:prstGeom>
        </p:spPr>
        <p:txBody>
          <a:bodyPr lIns="0" rIns="0" tIns="0" bIns="0"/>
          <a:p>
            <a:endParaRPr b="0" lang="ru-RU" sz="2000" spc="-1" strike="noStrike">
              <a:latin typeface="Arial"/>
            </a:endParaRPr>
          </a:p>
        </p:txBody>
      </p:sp>
      <p:sp>
        <p:nvSpPr>
          <p:cNvPr id="521" name="CustomShape 3"/>
          <p:cNvSpPr/>
          <p:nvPr/>
        </p:nvSpPr>
        <p:spPr>
          <a:xfrm>
            <a:off x="3849840" y="9430560"/>
            <a:ext cx="2941920" cy="49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5394CABC-21A8-44F1-80FA-F9EA7B3089A8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PlaceHolder 1"/>
          <p:cNvSpPr>
            <a:spLocks noGrp="1"/>
          </p:cNvSpPr>
          <p:nvPr>
            <p:ph type="sldImg"/>
          </p:nvPr>
        </p:nvSpPr>
        <p:spPr>
          <a:xfrm>
            <a:off x="420840" y="1241280"/>
            <a:ext cx="5954400" cy="3349440"/>
          </a:xfrm>
          <a:prstGeom prst="rect">
            <a:avLst/>
          </a:prstGeom>
        </p:spPr>
      </p:sp>
      <p:sp>
        <p:nvSpPr>
          <p:cNvPr id="523" name="PlaceHolder 2"/>
          <p:cNvSpPr>
            <a:spLocks noGrp="1"/>
          </p:cNvSpPr>
          <p:nvPr>
            <p:ph type="body"/>
          </p:nvPr>
        </p:nvSpPr>
        <p:spPr>
          <a:xfrm>
            <a:off x="679680" y="4777920"/>
            <a:ext cx="5436000" cy="3907080"/>
          </a:xfrm>
          <a:prstGeom prst="rect">
            <a:avLst/>
          </a:prstGeom>
        </p:spPr>
        <p:txBody>
          <a:bodyPr lIns="0" rIns="0" tIns="0" bIns="0"/>
          <a:p>
            <a:endParaRPr b="0" lang="ru-RU" sz="2000" spc="-1" strike="noStrike">
              <a:latin typeface="Arial"/>
            </a:endParaRPr>
          </a:p>
        </p:txBody>
      </p:sp>
      <p:sp>
        <p:nvSpPr>
          <p:cNvPr id="524" name="CustomShape 3"/>
          <p:cNvSpPr/>
          <p:nvPr/>
        </p:nvSpPr>
        <p:spPr>
          <a:xfrm>
            <a:off x="3850560" y="9430200"/>
            <a:ext cx="2943360" cy="496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44CAF095-DEAC-448D-BE9C-612317AB9512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PlaceHolder 1"/>
          <p:cNvSpPr>
            <a:spLocks noGrp="1"/>
          </p:cNvSpPr>
          <p:nvPr>
            <p:ph type="sldImg"/>
          </p:nvPr>
        </p:nvSpPr>
        <p:spPr>
          <a:xfrm>
            <a:off x="420840" y="1241280"/>
            <a:ext cx="5954400" cy="3349440"/>
          </a:xfrm>
          <a:prstGeom prst="rect">
            <a:avLst/>
          </a:prstGeom>
        </p:spPr>
      </p:sp>
      <p:sp>
        <p:nvSpPr>
          <p:cNvPr id="526" name="PlaceHolder 2"/>
          <p:cNvSpPr>
            <a:spLocks noGrp="1"/>
          </p:cNvSpPr>
          <p:nvPr>
            <p:ph type="body"/>
          </p:nvPr>
        </p:nvSpPr>
        <p:spPr>
          <a:xfrm>
            <a:off x="679680" y="4777920"/>
            <a:ext cx="5436000" cy="3907080"/>
          </a:xfrm>
          <a:prstGeom prst="rect">
            <a:avLst/>
          </a:prstGeom>
        </p:spPr>
        <p:txBody>
          <a:bodyPr lIns="0" rIns="0" tIns="0" bIns="0"/>
          <a:p>
            <a:endParaRPr b="0" lang="ru-RU" sz="2000" spc="-1" strike="noStrike">
              <a:latin typeface="Arial"/>
            </a:endParaRPr>
          </a:p>
        </p:txBody>
      </p:sp>
      <p:sp>
        <p:nvSpPr>
          <p:cNvPr id="527" name="CustomShape 3"/>
          <p:cNvSpPr/>
          <p:nvPr/>
        </p:nvSpPr>
        <p:spPr>
          <a:xfrm>
            <a:off x="3850560" y="9430200"/>
            <a:ext cx="2943360" cy="496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3FBC3CD6-716B-4989-A125-22AEFCA1170A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PlaceHolder 1"/>
          <p:cNvSpPr>
            <a:spLocks noGrp="1"/>
          </p:cNvSpPr>
          <p:nvPr>
            <p:ph type="sldImg"/>
          </p:nvPr>
        </p:nvSpPr>
        <p:spPr>
          <a:xfrm>
            <a:off x="420840" y="1241280"/>
            <a:ext cx="5954400" cy="3349440"/>
          </a:xfrm>
          <a:prstGeom prst="rect">
            <a:avLst/>
          </a:prstGeom>
        </p:spPr>
      </p:sp>
      <p:sp>
        <p:nvSpPr>
          <p:cNvPr id="529" name="PlaceHolder 2"/>
          <p:cNvSpPr>
            <a:spLocks noGrp="1"/>
          </p:cNvSpPr>
          <p:nvPr>
            <p:ph type="body"/>
          </p:nvPr>
        </p:nvSpPr>
        <p:spPr>
          <a:xfrm>
            <a:off x="679680" y="4777920"/>
            <a:ext cx="5436000" cy="3907080"/>
          </a:xfrm>
          <a:prstGeom prst="rect">
            <a:avLst/>
          </a:prstGeom>
        </p:spPr>
        <p:txBody>
          <a:bodyPr lIns="0" rIns="0" tIns="0" bIns="0"/>
          <a:p>
            <a:pPr marL="216000" indent="-214200">
              <a:lnSpc>
                <a:spcPct val="100000"/>
              </a:lnSpc>
            </a:pPr>
            <a:r>
              <a:rPr b="0" lang="ru-RU" sz="2000" spc="-1" strike="noStrike">
                <a:solidFill>
                  <a:srgbClr val="111111"/>
                </a:solidFill>
                <a:latin typeface="Georgia"/>
              </a:rPr>
              <a:t>Направления на проведение МСЭ будут распределяться с помощью информационной системы между бюро всех регионов, независимо от места жительства самого гражданина. По итогам экспертизы, после вынесения решения, персональные данные гражданина будут отражены в финальном документе – справке об инвалидности с указанием группы и индивидуальной программе реабилитации инвалида. Само решение будет направляться гражданину в личный кабинет на портале госуслуг или почтовым отправлением. При этом, если гражданин не согласен с решением, он может его обжаловать в бюро медико-социальной экспертизы по месту жительства, где и будет проводиться очная экспертиза. Это позволит сделать процедуру проведения экспертизы максимально независимой.</a:t>
            </a:r>
            <a:endParaRPr b="0" lang="ru-RU" sz="2000" spc="-1" strike="noStrike">
              <a:latin typeface="Arial"/>
            </a:endParaRPr>
          </a:p>
          <a:p>
            <a:pPr marL="216000" indent="-214200">
              <a:lnSpc>
                <a:spcPct val="100000"/>
              </a:lnSpc>
            </a:pPr>
            <a:endParaRPr b="0" lang="ru-RU" sz="2000" spc="-1" strike="noStrike">
              <a:latin typeface="Arial"/>
            </a:endParaRPr>
          </a:p>
        </p:txBody>
      </p:sp>
      <p:sp>
        <p:nvSpPr>
          <p:cNvPr id="530" name="CustomShape 3"/>
          <p:cNvSpPr/>
          <p:nvPr/>
        </p:nvSpPr>
        <p:spPr>
          <a:xfrm>
            <a:off x="3850560" y="9430200"/>
            <a:ext cx="2943360" cy="496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r">
              <a:lnSpc>
                <a:spcPct val="100000"/>
              </a:lnSpc>
            </a:pPr>
            <a:fld id="{CAD8B16F-5743-4BF5-AF81-8FF4CFC65597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slideLayout" Target="../slideLayouts/slideLayout2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37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4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png"/><Relationship Id="rId3" Type="http://schemas.openxmlformats.org/officeDocument/2006/relationships/image" Target="../media/image32.jpeg"/><Relationship Id="rId4" Type="http://schemas.openxmlformats.org/officeDocument/2006/relationships/image" Target="../media/image33.png"/><Relationship Id="rId5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hyperlink" Target="file://home/admin/%D0%A0%D0%B0%D0%B1%D0%BE%D1%87%D0%B8%D0%B9%20%D1%81%D1%82%D0%BE%D0%BB/Corp.Net/2.%20%D0%AD%D0%BA%D1%81%D0%BF%D0%B5%D1%80%D1%82%D0%BD%D1%8B%D0%B5%20%D1%81%D0%BE%D1%81%D1%82%D0%B0%D0%B2%D1%8B,%20%D0%91%D1%8E%D1%80%D0%BE/7%20%D0%AD%D0%BA%D1%81%D0%BF%D0%B5%D1%80%D1%82%D0%BD%D1%8B%D0%B9%20%D1%81%D0%BE%D1%81%D1%82%D0%B0%D0%B2/%D0%93%D0%BB%D0%B8%D0%B1%D0%BA%D0%BE%20%D0%A2.%D0%90.%20%D0%9D%D0%B0%D0%BF%D1%80%D0%B0%D0%B2%D0%BB.%20%D0%BD%D0%B0%20%D0%9C%D0%A1%D0%AD%20%D0%BE%D1%81%D1%83%D0%B6%D0%B4%D0%B5%D0%BD.%20%D0%BE%D0%BA%D0%BE%D0%BD%D1%87%D0%B0%D1%82.%20%D0%B2%D0%B0%D1%80-%D1%82.%2031.05.22.pptx#sub_1000" TargetMode="External"/><Relationship Id="rId5" Type="http://schemas.openxmlformats.org/officeDocument/2006/relationships/hyperlink" Target="file://home/admin/%D0%A0%D0%B0%D0%B1%D0%BE%D1%87%D0%B8%D0%B9%20%D1%81%D1%82%D0%BE%D0%BB/Corp.Net/2.%20%D0%AD%D0%BA%D1%81%D0%BF%D0%B5%D1%80%D1%82%D0%BD%D1%8B%D0%B5%20%D1%81%D0%BE%D1%81%D1%82%D0%B0%D0%B2%D1%8B,%20%D0%91%D1%8E%D1%80%D0%BE/7%20%D0%AD%D0%BA%D1%81%D0%BF%D0%B5%D1%80%D1%82%D0%BD%D1%8B%D0%B9%20%D1%81%D0%BE%D1%81%D1%82%D0%B0%D0%B2/%D0%93%D0%BB%D0%B8%D0%B1%D0%BA%D0%BE%20%D0%A2.%D0%90.%20%D0%9D%D0%B0%D0%BF%D1%80%D0%B0%D0%B2%D0%BB.%20%D0%BD%D0%B0%20%D0%9C%D0%A1%D0%AD%20%D0%BE%D1%81%D1%83%D0%B6%D0%B4%D0%B5%D0%BD.%20%D0%BE%D0%BA%D0%BE%D0%BD%D1%87%D0%B0%D1%82.%20%D0%B2%D0%B0%D1%80-%D1%82.%2031.05.22.pptx#sub_1000" TargetMode="External"/><Relationship Id="rId6" Type="http://schemas.openxmlformats.org/officeDocument/2006/relationships/hyperlink" Target="file://home/admin/%D0%A0%D0%B0%D0%B1%D0%BE%D1%87%D0%B8%D0%B9%20%D1%81%D1%82%D0%BE%D0%BB/Corp.Net/2.%20%D0%AD%D0%BA%D1%81%D0%BF%D0%B5%D1%80%D1%82%D0%BD%D1%8B%D0%B5%20%D1%81%D0%BE%D1%81%D1%82%D0%B0%D0%B2%D1%8B,%20%D0%91%D1%8E%D1%80%D0%BE/7%20%D0%AD%D0%BA%D1%81%D0%BF%D0%B5%D1%80%D1%82%D0%BD%D1%8B%D0%B9%20%D1%81%D0%BE%D1%81%D1%82%D0%B0%D0%B2/%D0%93%D0%BB%D0%B8%D0%B1%D0%BA%D0%BE%20%D0%A2.%D0%90.%20%D0%9D%D0%B0%D0%BF%D1%80%D0%B0%D0%B2%D0%BB.%20%D0%BD%D0%B0%20%D0%9C%D0%A1%D0%AD%20%D0%BE%D1%81%D1%83%D0%B6%D0%B4%D0%B5%D0%BD.%20%D0%BE%D0%BA%D0%BE%D0%BD%D1%87%D0%B0%D1%82.%20%D0%B2%D0%B0%D1%80-%D1%82.%2031.05.22.pptx#sub_1000" TargetMode="External"/><Relationship Id="rId7" Type="http://schemas.openxmlformats.org/officeDocument/2006/relationships/hyperlink" Target="file://home/admin/%D0%A0%D0%B0%D0%B1%D0%BE%D1%87%D0%B8%D0%B9%20%D1%81%D1%82%D0%BE%D0%BB/Corp.Net/2.%20%D0%AD%D0%BA%D1%81%D0%BF%D0%B5%D1%80%D1%82%D0%BD%D1%8B%D0%B5%20%D1%81%D0%BE%D1%81%D1%82%D0%B0%D0%B2%D1%8B,%20%D0%91%D1%8E%D1%80%D0%BE/7%20%D0%AD%D0%BA%D1%81%D0%BF%D0%B5%D1%80%D1%82%D0%BD%D1%8B%D0%B9%20%D1%81%D0%BE%D1%81%D1%82%D0%B0%D0%B2/%D0%93%D0%BB%D0%B8%D0%B1%D0%BA%D0%BE%20%D0%A2.%D0%90.%20%D0%9D%D0%B0%D0%BF%D1%80%D0%B0%D0%B2%D0%BB.%20%D0%BD%D0%B0%20%D0%9C%D0%A1%D0%AD%20%D0%BE%D1%81%D1%83%D0%B6%D0%B4%D0%B5%D0%BD.%20%D0%BE%D0%BA%D0%BE%D0%BD%D1%87%D0%B0%D1%82.%20%D0%B2%D0%B0%D1%80-%D1%82.%2031.05.22.pptx#sub_1000" TargetMode="External"/><Relationship Id="rId8" Type="http://schemas.openxmlformats.org/officeDocument/2006/relationships/hyperlink" Target="file://home/admin/%D0%A0%D0%B0%D0%B1%D0%BE%D1%87%D0%B8%D0%B9%20%D1%81%D1%82%D0%BE%D0%BB/Corp.Net/2.%20%D0%AD%D0%BA%D1%81%D0%BF%D0%B5%D1%80%D1%82%D0%BD%D1%8B%D0%B5%20%D1%81%D0%BE%D1%81%D1%82%D0%B0%D0%B2%D1%8B,%20%D0%91%D1%8E%D1%80%D0%BE/7%20%D0%AD%D0%BA%D1%81%D0%BF%D0%B5%D1%80%D1%82%D0%BD%D1%8B%D0%B9%20%D1%81%D0%BE%D1%81%D1%82%D0%B0%D0%B2/%D0%93%D0%BB%D0%B8%D0%B1%D0%BA%D0%BE%20%D0%A2.%D0%90.%20%D0%9D%D0%B0%D0%BF%D1%80%D0%B0%D0%B2%D0%BB.%20%D0%BD%D0%B0%20%D0%9C%D0%A1%D0%AD%20%D0%BE%D1%81%D1%83%D0%B6%D0%B4%D0%B5%D0%BD.%20%D0%BE%D0%BA%D0%BE%D0%BD%D1%87%D0%B0%D1%82.%20%D0%B2%D0%B0%D1%80-%D1%82.%2031.05.22.pptx#sub_1000" TargetMode="External"/><Relationship Id="rId9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image" Target="../media/image50.png"/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53.png"/><Relationship Id="rId2" Type="http://schemas.openxmlformats.org/officeDocument/2006/relationships/image" Target="../media/image54.png"/><Relationship Id="rId3" Type="http://schemas.openxmlformats.org/officeDocument/2006/relationships/image" Target="../media/image55.jpe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Рисунок 1" descr=""/>
          <p:cNvPicPr/>
          <p:nvPr/>
        </p:nvPicPr>
        <p:blipFill>
          <a:blip r:embed="rId1"/>
          <a:stretch/>
        </p:blipFill>
        <p:spPr>
          <a:xfrm>
            <a:off x="0" y="517680"/>
            <a:ext cx="7488720" cy="6338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7" name="Picture 2" descr=""/>
          <p:cNvPicPr/>
          <p:nvPr/>
        </p:nvPicPr>
        <p:blipFill>
          <a:blip r:embed="rId2"/>
          <a:stretch/>
        </p:blipFill>
        <p:spPr>
          <a:xfrm>
            <a:off x="31320" y="24120"/>
            <a:ext cx="1039680" cy="1019160"/>
          </a:xfrm>
          <a:prstGeom prst="rect">
            <a:avLst/>
          </a:prstGeom>
          <a:ln>
            <a:noFill/>
          </a:ln>
          <a:effectLst>
            <a:innerShdw blurRad="63500" dir="5400000" dist="50800">
              <a:srgbClr val="000000">
                <a:alpha val="50000"/>
              </a:srgbClr>
            </a:innerShdw>
          </a:effectLst>
        </p:spPr>
      </p:pic>
      <p:sp>
        <p:nvSpPr>
          <p:cNvPr id="198" name="CustomShape 1"/>
          <p:cNvSpPr/>
          <p:nvPr/>
        </p:nvSpPr>
        <p:spPr>
          <a:xfrm flipV="1">
            <a:off x="6527880" y="5417280"/>
            <a:ext cx="5220360" cy="435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9" name="CustomShape 2"/>
          <p:cNvSpPr/>
          <p:nvPr/>
        </p:nvSpPr>
        <p:spPr>
          <a:xfrm>
            <a:off x="4779000" y="5479560"/>
            <a:ext cx="7275600" cy="617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22040" rIns="122040" tIns="60840" bIns="60840"/>
          <a:p>
            <a:pPr algn="r">
              <a:lnSpc>
                <a:spcPct val="100000"/>
              </a:lnSpc>
            </a:pPr>
            <a:r>
              <a:rPr b="1" lang="ru-RU" sz="1870" spc="-1" strike="noStrike">
                <a:solidFill>
                  <a:srgbClr val="002060"/>
                </a:solidFill>
                <a:latin typeface="Times New Roman"/>
                <a:ea typeface="DejaVu Sans"/>
              </a:rPr>
              <a:t>Дмитриева Александра Николаевна, </a:t>
            </a:r>
            <a:endParaRPr b="0" lang="ru-RU" sz="1870" spc="-1" strike="noStrike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0" lang="ru-RU" sz="14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Врач по медико-социальной экспертизе VII Экспертного состава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200" name="CustomShape 3"/>
          <p:cNvSpPr/>
          <p:nvPr/>
        </p:nvSpPr>
        <p:spPr>
          <a:xfrm>
            <a:off x="4997520" y="6225120"/>
            <a:ext cx="1500840" cy="57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02 августа 2022 г.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 </a:t>
            </a:r>
            <a:r>
              <a:rPr b="0" lang="ru-RU" sz="16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г. Иркутск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201" name="CustomShape 4"/>
          <p:cNvSpPr/>
          <p:nvPr/>
        </p:nvSpPr>
        <p:spPr>
          <a:xfrm>
            <a:off x="1535400" y="24120"/>
            <a:ext cx="9982800" cy="550440"/>
          </a:xfrm>
          <a:prstGeom prst="rect">
            <a:avLst/>
          </a:prstGeom>
          <a:noFill/>
          <a:ln>
            <a:noFill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Федеральное казенное учреждение  «Главное бюро медико-социальной экспертизы по  Иркутской области» </a:t>
            </a:r>
            <a:br/>
            <a:r>
              <a:rPr b="0" lang="ru-RU" sz="16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Министерства труда и социальной защиты Российской Федерации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202" name="CustomShape 5"/>
          <p:cNvSpPr/>
          <p:nvPr/>
        </p:nvSpPr>
        <p:spPr>
          <a:xfrm>
            <a:off x="5591520" y="2921760"/>
            <a:ext cx="6740280" cy="2248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122040" rIns="122040" tIns="60840" bIns="60840" anchor="b"/>
          <a:p>
            <a:pPr>
              <a:lnSpc>
                <a:spcPct val="100000"/>
              </a:lnSpc>
            </a:pPr>
            <a:r>
              <a:rPr b="0" lang="ru-RU" sz="36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Основные аспекты </a:t>
            </a:r>
            <a:endParaRPr b="0" lang="ru-RU" sz="3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36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медико-социальной экспертизы </a:t>
            </a:r>
            <a:endParaRPr b="0" lang="ru-RU" sz="3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36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в условиях изменения в законодательстве</a:t>
            </a:r>
            <a:endParaRPr b="0" lang="ru-RU" sz="3600" spc="-1" strike="noStrike"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CustomShape 1"/>
          <p:cNvSpPr/>
          <p:nvPr/>
        </p:nvSpPr>
        <p:spPr>
          <a:xfrm>
            <a:off x="671760" y="1786320"/>
            <a:ext cx="10720080" cy="1591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b="0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и 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определение в установленном порядке потребностей освидетельствуемого лица в мерах социальной защиты,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b="0" lang="ru-RU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включая реабилитацию, 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204" name="CustomShape 2"/>
          <p:cNvSpPr/>
          <p:nvPr/>
        </p:nvSpPr>
        <p:spPr>
          <a:xfrm>
            <a:off x="431640" y="6669000"/>
            <a:ext cx="2591280" cy="18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5" name="CustomShape 3"/>
          <p:cNvSpPr/>
          <p:nvPr/>
        </p:nvSpPr>
        <p:spPr>
          <a:xfrm>
            <a:off x="9360000" y="6669000"/>
            <a:ext cx="2591280" cy="18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06" name="Рисунок 10" descr=""/>
          <p:cNvPicPr/>
          <p:nvPr/>
        </p:nvPicPr>
        <p:blipFill>
          <a:blip r:embed="rId1"/>
          <a:stretch/>
        </p:blipFill>
        <p:spPr>
          <a:xfrm>
            <a:off x="1814760" y="4926600"/>
            <a:ext cx="1245600" cy="1222200"/>
          </a:xfrm>
          <a:prstGeom prst="rect">
            <a:avLst/>
          </a:prstGeom>
          <a:ln>
            <a:noFill/>
          </a:ln>
        </p:spPr>
      </p:pic>
      <p:pic>
        <p:nvPicPr>
          <p:cNvPr id="207" name="Рисунок 5" descr=""/>
          <p:cNvPicPr/>
          <p:nvPr/>
        </p:nvPicPr>
        <p:blipFill>
          <a:blip r:embed="rId2"/>
          <a:stretch/>
        </p:blipFill>
        <p:spPr>
          <a:xfrm>
            <a:off x="231120" y="5884920"/>
            <a:ext cx="11440080" cy="971280"/>
          </a:xfrm>
          <a:prstGeom prst="rect">
            <a:avLst/>
          </a:prstGeom>
          <a:ln>
            <a:noFill/>
          </a:ln>
        </p:spPr>
      </p:pic>
      <p:sp>
        <p:nvSpPr>
          <p:cNvPr id="208" name="CustomShape 4"/>
          <p:cNvSpPr/>
          <p:nvPr/>
        </p:nvSpPr>
        <p:spPr>
          <a:xfrm>
            <a:off x="8101440" y="39960"/>
            <a:ext cx="3849480" cy="591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b="0" lang="ru-RU" sz="11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Статья 7. Понятие медико-социальной экспертизы</a:t>
            </a:r>
            <a:br/>
            <a:r>
              <a:rPr b="0" lang="ru-RU" sz="11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Федеральный закон от 24 ноября 1995 г. № 181-ФЗ</a:t>
            </a:r>
            <a:br/>
            <a:r>
              <a:rPr b="0" lang="ru-RU" sz="11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«О социальной защите инвалидов в Российской Федерации»</a:t>
            </a:r>
            <a:endParaRPr b="0" lang="ru-RU" sz="1100" spc="-1" strike="noStrike">
              <a:latin typeface="Arial"/>
            </a:endParaRPr>
          </a:p>
        </p:txBody>
      </p:sp>
      <p:sp>
        <p:nvSpPr>
          <p:cNvPr id="209" name="CustomShape 5"/>
          <p:cNvSpPr/>
          <p:nvPr/>
        </p:nvSpPr>
        <p:spPr>
          <a:xfrm>
            <a:off x="1815840" y="467280"/>
            <a:ext cx="8352720" cy="759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just">
              <a:lnSpc>
                <a:spcPct val="100000"/>
              </a:lnSpc>
            </a:pPr>
            <a:r>
              <a:rPr b="1" lang="ru-RU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Медико-социальная экспертиза 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210" name="CustomShape 6"/>
          <p:cNvSpPr/>
          <p:nvPr/>
        </p:nvSpPr>
        <p:spPr>
          <a:xfrm>
            <a:off x="2351880" y="1226880"/>
            <a:ext cx="7528320" cy="6375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ru-RU" sz="3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ПРИЗНАНИЕ ЛИЦА ИНВАЛИДОМ 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211" name="CustomShape 7"/>
          <p:cNvSpPr/>
          <p:nvPr/>
        </p:nvSpPr>
        <p:spPr>
          <a:xfrm>
            <a:off x="293400" y="3297600"/>
            <a:ext cx="11646000" cy="15519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НА ОСНОВЕ ОЦЕНКИ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ОГРАНИЧЕНИЙ ЖИЗНЕДЕЯТЕЛЬНОСТИ,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ВЫЗВАННЫХ СТОЙКИМ РАССТРОЙСТВОМ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ФУНКЦИЙ ОРГАНИЗМА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212" name="Рисунок 11" descr=""/>
          <p:cNvPicPr/>
          <p:nvPr/>
        </p:nvPicPr>
        <p:blipFill>
          <a:blip r:embed="rId3"/>
          <a:stretch/>
        </p:blipFill>
        <p:spPr>
          <a:xfrm>
            <a:off x="3286080" y="4994640"/>
            <a:ext cx="1080720" cy="1105200"/>
          </a:xfrm>
          <a:prstGeom prst="rect">
            <a:avLst/>
          </a:prstGeom>
          <a:ln>
            <a:noFill/>
          </a:ln>
        </p:spPr>
      </p:pic>
      <p:pic>
        <p:nvPicPr>
          <p:cNvPr id="213" name="Рисунок 12" descr=""/>
          <p:cNvPicPr/>
          <p:nvPr/>
        </p:nvPicPr>
        <p:blipFill>
          <a:blip r:embed="rId4"/>
          <a:stretch/>
        </p:blipFill>
        <p:spPr>
          <a:xfrm>
            <a:off x="5817960" y="5077800"/>
            <a:ext cx="1105560" cy="1022040"/>
          </a:xfrm>
          <a:prstGeom prst="rect">
            <a:avLst/>
          </a:prstGeom>
          <a:ln>
            <a:noFill/>
          </a:ln>
        </p:spPr>
      </p:pic>
      <p:pic>
        <p:nvPicPr>
          <p:cNvPr id="214" name="Рисунок 13" descr=""/>
          <p:cNvPicPr/>
          <p:nvPr/>
        </p:nvPicPr>
        <p:blipFill>
          <a:blip r:embed="rId5"/>
          <a:stretch/>
        </p:blipFill>
        <p:spPr>
          <a:xfrm>
            <a:off x="7190280" y="4858560"/>
            <a:ext cx="1441800" cy="1294920"/>
          </a:xfrm>
          <a:prstGeom prst="rect">
            <a:avLst/>
          </a:prstGeom>
          <a:ln>
            <a:noFill/>
          </a:ln>
        </p:spPr>
      </p:pic>
      <p:pic>
        <p:nvPicPr>
          <p:cNvPr id="215" name="Рисунок 14" descr=""/>
          <p:cNvPicPr/>
          <p:nvPr/>
        </p:nvPicPr>
        <p:blipFill>
          <a:blip r:embed="rId6"/>
          <a:stretch/>
        </p:blipFill>
        <p:spPr>
          <a:xfrm>
            <a:off x="8667720" y="4876560"/>
            <a:ext cx="946440" cy="1276560"/>
          </a:xfrm>
          <a:prstGeom prst="rect">
            <a:avLst/>
          </a:prstGeom>
          <a:ln>
            <a:noFill/>
          </a:ln>
        </p:spPr>
      </p:pic>
      <p:pic>
        <p:nvPicPr>
          <p:cNvPr id="216" name="Рисунок 15" descr=""/>
          <p:cNvPicPr/>
          <p:nvPr/>
        </p:nvPicPr>
        <p:blipFill>
          <a:blip r:embed="rId7"/>
          <a:stretch/>
        </p:blipFill>
        <p:spPr>
          <a:xfrm>
            <a:off x="9803160" y="4952520"/>
            <a:ext cx="1338120" cy="1091520"/>
          </a:xfrm>
          <a:prstGeom prst="rect">
            <a:avLst/>
          </a:prstGeom>
          <a:ln>
            <a:noFill/>
          </a:ln>
        </p:spPr>
      </p:pic>
      <p:pic>
        <p:nvPicPr>
          <p:cNvPr id="217" name="Рисунок 17" descr=""/>
          <p:cNvPicPr/>
          <p:nvPr/>
        </p:nvPicPr>
        <p:blipFill>
          <a:blip r:embed="rId8"/>
          <a:stretch/>
        </p:blipFill>
        <p:spPr>
          <a:xfrm>
            <a:off x="4646160" y="4891680"/>
            <a:ext cx="905040" cy="1213560"/>
          </a:xfrm>
          <a:prstGeom prst="rect">
            <a:avLst/>
          </a:prstGeom>
          <a:ln>
            <a:noFill/>
          </a:ln>
        </p:spPr>
      </p:pic>
      <p:sp>
        <p:nvSpPr>
          <p:cNvPr id="218" name="CustomShape 8"/>
          <p:cNvSpPr/>
          <p:nvPr/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r">
              <a:lnSpc>
                <a:spcPct val="100000"/>
              </a:lnSpc>
            </a:pPr>
            <a:fld id="{07BB59B0-E559-41B1-84D2-081335141881}" type="slidenum">
              <a:rPr b="0" lang="ru-RU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1</a:t>
            </a:fld>
            <a:endParaRPr b="0" lang="ru-RU" sz="1200" spc="-1" strike="noStrike">
              <a:latin typeface="Arial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CustomShape 1"/>
          <p:cNvSpPr/>
          <p:nvPr/>
        </p:nvSpPr>
        <p:spPr>
          <a:xfrm>
            <a:off x="302040" y="148320"/>
            <a:ext cx="10499760" cy="45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Наименование услуги - </a:t>
            </a:r>
            <a:r>
              <a:rPr b="0" lang="ru-RU" sz="24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услуга по проведению медико-социальной экспертизы.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20" name="CustomShape 2"/>
          <p:cNvSpPr/>
          <p:nvPr/>
        </p:nvSpPr>
        <p:spPr>
          <a:xfrm>
            <a:off x="330120" y="2346840"/>
            <a:ext cx="11759760" cy="301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Получатели услуги по проведению МСЭ являются: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* </a:t>
            </a:r>
            <a:r>
              <a:rPr b="0" lang="ru-RU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граждане Российской Федерации, </a:t>
            </a:r>
            <a:endParaRPr b="0" lang="ru-RU" sz="4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4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* иностранные граждане и лица без гражданства, находящиеся на территории Российской Федерации</a:t>
            </a:r>
            <a:endParaRPr b="0" lang="ru-RU" sz="4000" spc="-1" strike="noStrike">
              <a:latin typeface="Arial"/>
            </a:endParaRPr>
          </a:p>
        </p:txBody>
      </p:sp>
      <p:sp>
        <p:nvSpPr>
          <p:cNvPr id="221" name="CustomShape 3"/>
          <p:cNvSpPr/>
          <p:nvPr/>
        </p:nvSpPr>
        <p:spPr>
          <a:xfrm>
            <a:off x="155160" y="1209240"/>
            <a:ext cx="12109680" cy="637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3600" spc="-1" strike="noStrike" u="sng">
                <a:solidFill>
                  <a:srgbClr val="000000"/>
                </a:solidFill>
                <a:uFillTx/>
                <a:latin typeface="Times New Roman"/>
                <a:ea typeface="Calibri"/>
              </a:rPr>
              <a:t>Кто является получателями услуги по проведению МСЭ?</a:t>
            </a:r>
            <a:endParaRPr b="0" lang="ru-RU" sz="3600" spc="-1" strike="noStrike">
              <a:latin typeface="Arial"/>
            </a:endParaRPr>
          </a:p>
        </p:txBody>
      </p:sp>
      <p:pic>
        <p:nvPicPr>
          <p:cNvPr id="222" name="Рисунок 6" descr=""/>
          <p:cNvPicPr/>
          <p:nvPr/>
        </p:nvPicPr>
        <p:blipFill>
          <a:blip r:embed="rId1"/>
          <a:stretch/>
        </p:blipFill>
        <p:spPr>
          <a:xfrm>
            <a:off x="231120" y="5884920"/>
            <a:ext cx="11440080" cy="971280"/>
          </a:xfrm>
          <a:prstGeom prst="rect">
            <a:avLst/>
          </a:prstGeom>
          <a:ln>
            <a:noFill/>
          </a:ln>
        </p:spPr>
      </p:pic>
      <p:sp>
        <p:nvSpPr>
          <p:cNvPr id="223" name="CustomShape 4"/>
          <p:cNvSpPr/>
          <p:nvPr/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r">
              <a:lnSpc>
                <a:spcPct val="100000"/>
              </a:lnSpc>
            </a:pPr>
            <a:fld id="{40761E60-9E9C-4306-B70D-CAF7F752AF07}" type="slidenum">
              <a:rPr b="0" lang="ru-RU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1</a:t>
            </a:fld>
            <a:endParaRPr b="0" lang="ru-RU" sz="1200" spc="-1" strike="noStrike">
              <a:latin typeface="Aria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Рисунок 1" descr=""/>
          <p:cNvPicPr/>
          <p:nvPr/>
        </p:nvPicPr>
        <p:blipFill>
          <a:blip r:embed="rId1"/>
          <a:stretch/>
        </p:blipFill>
        <p:spPr>
          <a:xfrm>
            <a:off x="70920" y="5845680"/>
            <a:ext cx="11900880" cy="1008000"/>
          </a:xfrm>
          <a:prstGeom prst="rect">
            <a:avLst/>
          </a:prstGeom>
          <a:ln>
            <a:noFill/>
          </a:ln>
        </p:spPr>
      </p:pic>
      <p:sp>
        <p:nvSpPr>
          <p:cNvPr id="225" name="CustomShape 1"/>
          <p:cNvSpPr/>
          <p:nvPr/>
        </p:nvSpPr>
        <p:spPr>
          <a:xfrm>
            <a:off x="162360" y="240480"/>
            <a:ext cx="11959920" cy="2286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90000"/>
              </a:lnSpc>
            </a:pPr>
            <a:r>
              <a:rPr b="1" lang="ru-RU" sz="24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с 1 июля 2022 г.</a:t>
            </a:r>
            <a:br/>
            <a:r>
              <a:rPr b="1" lang="ru-RU" sz="24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ПРИЗНАЕТСЯ УТРАТИВШИМ СИЛУ</a:t>
            </a:r>
            <a:br/>
            <a:r>
              <a:rPr b="1" lang="ru-RU" sz="32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Постановление Правительства Российской Федерации </a:t>
            </a:r>
            <a:br/>
            <a:r>
              <a:rPr b="1" lang="ru-RU" sz="32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от 20 февраля 2006 г. № 95 </a:t>
            </a:r>
            <a:br/>
            <a:r>
              <a:rPr b="1" lang="ru-RU" sz="32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«О порядке и условиях признания лица инвалидом»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226" name="CustomShape 2"/>
          <p:cNvSpPr/>
          <p:nvPr/>
        </p:nvSpPr>
        <p:spPr>
          <a:xfrm>
            <a:off x="2973240" y="3099240"/>
            <a:ext cx="6581160" cy="513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800" spc="-1" strike="noStrike" u="sng">
                <a:solidFill>
                  <a:srgbClr val="385623"/>
                </a:solidFill>
                <a:uFillTx/>
                <a:latin typeface="Proxima Nova Rg Inner"/>
                <a:ea typeface="DejaVu Sans"/>
              </a:rPr>
              <a:t>Вступило в силу 1 июля 2022 г.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227" name="CustomShape 3"/>
          <p:cNvSpPr/>
          <p:nvPr/>
        </p:nvSpPr>
        <p:spPr>
          <a:xfrm>
            <a:off x="188280" y="3723840"/>
            <a:ext cx="11666520" cy="252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40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Постановление </a:t>
            </a:r>
            <a:endParaRPr b="0" lang="ru-RU" sz="4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0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Правительства Российской Федерации </a:t>
            </a:r>
            <a:endParaRPr b="0" lang="ru-RU" sz="4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0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от 5 апреля 2022 г. № 588 </a:t>
            </a:r>
            <a:endParaRPr b="0" lang="ru-RU" sz="4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40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«О признании лица инвалидом»</a:t>
            </a:r>
            <a:endParaRPr b="0" lang="ru-RU" sz="4000" spc="-1" strike="noStrike">
              <a:latin typeface="Arial"/>
            </a:endParaRPr>
          </a:p>
        </p:txBody>
      </p:sp>
      <p:sp>
        <p:nvSpPr>
          <p:cNvPr id="228" name="Line 4"/>
          <p:cNvSpPr/>
          <p:nvPr/>
        </p:nvSpPr>
        <p:spPr>
          <a:xfrm flipV="1">
            <a:off x="1044000" y="393480"/>
            <a:ext cx="10442880" cy="1811520"/>
          </a:xfrm>
          <a:prstGeom prst="line">
            <a:avLst/>
          </a:prstGeom>
          <a:ln>
            <a:solidFill>
              <a:srgbClr val="c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9" name="CustomShape 5"/>
          <p:cNvSpPr/>
          <p:nvPr/>
        </p:nvSpPr>
        <p:spPr>
          <a:xfrm>
            <a:off x="5853960" y="2477160"/>
            <a:ext cx="286200" cy="51696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Рисунок 7" descr=""/>
          <p:cNvPicPr/>
          <p:nvPr/>
        </p:nvPicPr>
        <p:blipFill>
          <a:blip r:embed="rId1"/>
          <a:srcRect l="0" t="0" r="1824" b="6248"/>
          <a:stretch/>
        </p:blipFill>
        <p:spPr>
          <a:xfrm>
            <a:off x="3627360" y="1187280"/>
            <a:ext cx="8110080" cy="5337360"/>
          </a:xfrm>
          <a:prstGeom prst="rect">
            <a:avLst/>
          </a:prstGeom>
          <a:ln>
            <a:noFill/>
          </a:ln>
        </p:spPr>
      </p:pic>
      <p:pic>
        <p:nvPicPr>
          <p:cNvPr id="231" name="Рисунок 1" descr=""/>
          <p:cNvPicPr/>
          <p:nvPr/>
        </p:nvPicPr>
        <p:blipFill>
          <a:blip r:embed="rId2"/>
          <a:stretch/>
        </p:blipFill>
        <p:spPr>
          <a:xfrm>
            <a:off x="70920" y="5845680"/>
            <a:ext cx="11900880" cy="1008000"/>
          </a:xfrm>
          <a:prstGeom prst="rect">
            <a:avLst/>
          </a:prstGeom>
          <a:ln>
            <a:noFill/>
          </a:ln>
        </p:spPr>
      </p:pic>
      <p:sp>
        <p:nvSpPr>
          <p:cNvPr id="232" name="CustomShape 1"/>
          <p:cNvSpPr/>
          <p:nvPr/>
        </p:nvSpPr>
        <p:spPr>
          <a:xfrm>
            <a:off x="70920" y="1328400"/>
            <a:ext cx="3677040" cy="2522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262626"/>
                </a:solidFill>
                <a:latin typeface="HelveticaNeue"/>
                <a:ea typeface="DejaVu Sans"/>
              </a:rPr>
              <a:t>НОВЫЙ ПОРЯДОК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262626"/>
                </a:solidFill>
                <a:latin typeface="HelveticaNeue"/>
                <a:ea typeface="DejaVu Sans"/>
              </a:rPr>
              <a:t>ОФОРМЛЕНИЯ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262626"/>
                </a:solidFill>
                <a:latin typeface="HelveticaNeue"/>
                <a:ea typeface="DejaVu Sans"/>
              </a:rPr>
              <a:t>ИНВАЛИДНОСТИ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233" name="CustomShape 2"/>
          <p:cNvSpPr/>
          <p:nvPr/>
        </p:nvSpPr>
        <p:spPr>
          <a:xfrm>
            <a:off x="80280" y="4763520"/>
            <a:ext cx="3879720" cy="1001160"/>
          </a:xfrm>
          <a:prstGeom prst="rect">
            <a:avLst/>
          </a:prstGeom>
          <a:noFill/>
          <a:ln>
            <a:noFill/>
          </a:ln>
          <a:effectLst>
            <a:outerShdw algn="ctr" blurRad="44450" dir="5400000" dist="27940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dir="t" rig="balanced">
              <a:rot lat="0" lon="0" rev="8700000"/>
            </a:lightRig>
          </a:scene3d>
          <a:sp3d>
            <a:bevelT w="190500" h="38100"/>
          </a:sp3d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000" spc="-1" strike="noStrike" u="sng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С 1 июля 2022 г. </a:t>
            </a: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граждане самостоятельно выбирают 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ФОРМАТ прохождения МСЭ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34" name="CustomShape 3"/>
          <p:cNvSpPr/>
          <p:nvPr/>
        </p:nvSpPr>
        <p:spPr>
          <a:xfrm>
            <a:off x="2876760" y="3456720"/>
            <a:ext cx="3652200" cy="1001160"/>
          </a:xfrm>
          <a:prstGeom prst="rect">
            <a:avLst/>
          </a:prstGeom>
          <a:noFill/>
          <a:ln>
            <a:noFill/>
          </a:ln>
          <a:effectLst>
            <a:outerShdw algn="ctr" blurRad="44450" dir="5400000" dist="27940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dir="t" rig="balanced">
              <a:rot lat="0" lon="0" rev="8700000"/>
            </a:lightRig>
          </a:scene3d>
          <a:sp3d>
            <a:bevelT w="190500" h="38100"/>
          </a:sp3d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000" spc="-1" strike="noStrike" u="sng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С 1 июня 2023 г. </a:t>
            </a: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пройти МСЭ можно будет в дистанционном формате при помощи интернета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35" name="CustomShape 4"/>
          <p:cNvSpPr/>
          <p:nvPr/>
        </p:nvSpPr>
        <p:spPr>
          <a:xfrm>
            <a:off x="3964320" y="1550520"/>
            <a:ext cx="4246560" cy="1611000"/>
          </a:xfrm>
          <a:prstGeom prst="rect">
            <a:avLst/>
          </a:prstGeom>
          <a:noFill/>
          <a:ln>
            <a:noFill/>
          </a:ln>
          <a:effectLst>
            <a:outerShdw algn="ctr" blurRad="44450" dir="5400000" dist="27940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dir="t" rig="balanced">
              <a:rot lat="0" lon="0" rev="8700000"/>
            </a:lightRig>
          </a:scene3d>
          <a:sp3d>
            <a:bevelT w="190500" h="38100"/>
          </a:sp3d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000" spc="-1" strike="noStrike" u="sng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С 1 января 2024 г. </a:t>
            </a: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заочная экспертиза будет проводиться без доступа сотрудников МСЭ к персональным данным гражданина, то есть по "обезличенным" документам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36" name="CustomShape 5"/>
          <p:cNvSpPr/>
          <p:nvPr/>
        </p:nvSpPr>
        <p:spPr>
          <a:xfrm>
            <a:off x="80280" y="111240"/>
            <a:ext cx="12030120" cy="939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800" spc="-1" strike="noStrike" u="sng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АВТОМАТИЧЕСКОЕ ПРОДЛЕНИЕ 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инвалидности и СУПТ 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сроком на 6 мес. после 1 июля 2022 г. </a:t>
            </a:r>
            <a:r>
              <a:rPr b="1" lang="ru-RU" sz="2800" spc="-1" strike="noStrike" u="sng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ОСУЩЕСТВЛЯТЬСЯ НЕ БУДЕТ.</a:t>
            </a:r>
            <a:r>
              <a:rPr b="1" lang="ru-RU" sz="2800" spc="-1" strike="noStrike">
                <a:solidFill>
                  <a:srgbClr val="385623"/>
                </a:solidFill>
                <a:latin typeface="Times New Roman"/>
                <a:ea typeface="DejaVu Sans"/>
              </a:rPr>
              <a:t> </a:t>
            </a:r>
            <a:endParaRPr b="0" lang="ru-RU" sz="2800" spc="-1" strike="noStrike">
              <a:latin typeface="Arial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Рисунок 1" descr=""/>
          <p:cNvPicPr/>
          <p:nvPr/>
        </p:nvPicPr>
        <p:blipFill>
          <a:blip r:embed="rId1"/>
          <a:stretch/>
        </p:blipFill>
        <p:spPr>
          <a:xfrm>
            <a:off x="46800" y="5771520"/>
            <a:ext cx="11903040" cy="1010160"/>
          </a:xfrm>
          <a:prstGeom prst="rect">
            <a:avLst/>
          </a:prstGeom>
          <a:ln>
            <a:noFill/>
          </a:ln>
        </p:spPr>
      </p:pic>
      <p:sp>
        <p:nvSpPr>
          <p:cNvPr id="238" name="CustomShape 1"/>
          <p:cNvSpPr/>
          <p:nvPr/>
        </p:nvSpPr>
        <p:spPr>
          <a:xfrm>
            <a:off x="39600" y="42120"/>
            <a:ext cx="3792600" cy="576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3200" spc="-1" strike="noStrike" u="sng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1 этап (с 01.07.2022)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239" name="CustomShape 2"/>
          <p:cNvSpPr/>
          <p:nvPr/>
        </p:nvSpPr>
        <p:spPr>
          <a:xfrm>
            <a:off x="2620080" y="2571480"/>
            <a:ext cx="1210680" cy="576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очно 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240" name="CustomShape 3"/>
          <p:cNvSpPr/>
          <p:nvPr/>
        </p:nvSpPr>
        <p:spPr>
          <a:xfrm>
            <a:off x="1808280" y="1872720"/>
            <a:ext cx="8948520" cy="4543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ВЫБОР ГРАЖДАНИНА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41" name="CustomShape 4"/>
          <p:cNvSpPr/>
          <p:nvPr/>
        </p:nvSpPr>
        <p:spPr>
          <a:xfrm>
            <a:off x="9003600" y="2597760"/>
            <a:ext cx="1568880" cy="576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заочно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242" name="CustomShape 5"/>
          <p:cNvSpPr/>
          <p:nvPr/>
        </p:nvSpPr>
        <p:spPr>
          <a:xfrm>
            <a:off x="1074240" y="3380400"/>
            <a:ext cx="10210680" cy="8200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Медико-социальная экспертиза с личным присутствием гражданина проводится ПО РЕШЕНИЮ БЮРО: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43" name="CustomShape 6"/>
          <p:cNvSpPr/>
          <p:nvPr/>
        </p:nvSpPr>
        <p:spPr>
          <a:xfrm>
            <a:off x="9072000" y="5417640"/>
            <a:ext cx="2877840" cy="6984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85840" indent="-2836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требуется корректировка ИПРА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44" name="CustomShape 7"/>
          <p:cNvSpPr/>
          <p:nvPr/>
        </p:nvSpPr>
        <p:spPr>
          <a:xfrm>
            <a:off x="136080" y="4446720"/>
            <a:ext cx="3967200" cy="130824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85840" indent="-2836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несоответствие между данными медицинских исследований и заключениями врачей, направивших человека на МСЭ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45" name="CustomShape 8"/>
          <p:cNvSpPr/>
          <p:nvPr/>
        </p:nvSpPr>
        <p:spPr>
          <a:xfrm>
            <a:off x="7494480" y="4585680"/>
            <a:ext cx="2674440" cy="6984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85840" indent="-2836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пациент проживает в интернате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46" name="CustomShape 9"/>
          <p:cNvSpPr/>
          <p:nvPr/>
        </p:nvSpPr>
        <p:spPr>
          <a:xfrm>
            <a:off x="4230000" y="4563720"/>
            <a:ext cx="3137760" cy="161316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85840" indent="-2836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потребуется обследование с помощью специального диагностического оборудования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247" name="CustomShape 10"/>
          <p:cNvSpPr/>
          <p:nvPr/>
        </p:nvSpPr>
        <p:spPr>
          <a:xfrm>
            <a:off x="3226680" y="2410200"/>
            <a:ext cx="360" cy="1335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206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8" name="CustomShape 11"/>
          <p:cNvSpPr/>
          <p:nvPr/>
        </p:nvSpPr>
        <p:spPr>
          <a:xfrm>
            <a:off x="9789120" y="2435760"/>
            <a:ext cx="360" cy="1335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206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9" name="CustomShape 12"/>
          <p:cNvSpPr/>
          <p:nvPr/>
        </p:nvSpPr>
        <p:spPr>
          <a:xfrm>
            <a:off x="3035160" y="718200"/>
            <a:ext cx="6671160" cy="8200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ФОРМАТ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прохождения медико-социальной экспертизы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50" name="Line 13"/>
          <p:cNvSpPr/>
          <p:nvPr/>
        </p:nvSpPr>
        <p:spPr>
          <a:xfrm>
            <a:off x="2493720" y="3303000"/>
            <a:ext cx="8265240" cy="1224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1" name="CustomShape 14"/>
          <p:cNvSpPr/>
          <p:nvPr/>
        </p:nvSpPr>
        <p:spPr>
          <a:xfrm>
            <a:off x="2620080" y="4309200"/>
            <a:ext cx="360" cy="1335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206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2" name="CustomShape 15"/>
          <p:cNvSpPr/>
          <p:nvPr/>
        </p:nvSpPr>
        <p:spPr>
          <a:xfrm>
            <a:off x="5799960" y="4309200"/>
            <a:ext cx="360" cy="234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206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3" name="CustomShape 16"/>
          <p:cNvSpPr/>
          <p:nvPr/>
        </p:nvSpPr>
        <p:spPr>
          <a:xfrm flipH="1">
            <a:off x="8536680" y="4276080"/>
            <a:ext cx="5400" cy="3099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206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4" name="CustomShape 17"/>
          <p:cNvSpPr/>
          <p:nvPr/>
        </p:nvSpPr>
        <p:spPr>
          <a:xfrm>
            <a:off x="10758960" y="4446720"/>
            <a:ext cx="360" cy="9504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206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5" name="CustomShape 18"/>
          <p:cNvSpPr/>
          <p:nvPr/>
        </p:nvSpPr>
        <p:spPr>
          <a:xfrm>
            <a:off x="6371640" y="1656360"/>
            <a:ext cx="360" cy="1335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206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Рисунок 1" descr=""/>
          <p:cNvPicPr/>
          <p:nvPr/>
        </p:nvPicPr>
        <p:blipFill>
          <a:blip r:embed="rId1"/>
          <a:stretch/>
        </p:blipFill>
        <p:spPr>
          <a:xfrm>
            <a:off x="231120" y="5884920"/>
            <a:ext cx="11439720" cy="970920"/>
          </a:xfrm>
          <a:prstGeom prst="rect">
            <a:avLst/>
          </a:prstGeom>
          <a:ln>
            <a:noFill/>
          </a:ln>
        </p:spPr>
      </p:pic>
      <p:sp>
        <p:nvSpPr>
          <p:cNvPr id="257" name="CustomShape 1"/>
          <p:cNvSpPr/>
          <p:nvPr/>
        </p:nvSpPr>
        <p:spPr>
          <a:xfrm>
            <a:off x="2273040" y="70200"/>
            <a:ext cx="6305760" cy="362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МЕДИКО-СОЦИАЛЬНАЯ ЭКСПЕРТИЗА ПРОВОДИТСЯ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58" name="CustomShape 2"/>
          <p:cNvSpPr/>
          <p:nvPr/>
        </p:nvSpPr>
        <p:spPr>
          <a:xfrm>
            <a:off x="158040" y="699840"/>
            <a:ext cx="3254400" cy="1734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 бюро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БЕЗ ЛИЧНОГО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присутствия гражданина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(опрос, осмотр и обследование гражданина специалистами бюро МСЭ не проводятся)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59" name="CustomShape 3"/>
          <p:cNvSpPr/>
          <p:nvPr/>
        </p:nvSpPr>
        <p:spPr>
          <a:xfrm>
            <a:off x="5266080" y="649800"/>
            <a:ext cx="6536160" cy="9115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 ЛИЧНЫМ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присутствием гражданина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(проводится путем опроса, осмотра и обследования гражданина)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60" name="CustomShape 4"/>
          <p:cNvSpPr/>
          <p:nvPr/>
        </p:nvSpPr>
        <p:spPr>
          <a:xfrm>
            <a:off x="595800" y="3393720"/>
            <a:ext cx="1894680" cy="9115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изучение представленных документов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61" name="CustomShape 5"/>
          <p:cNvSpPr/>
          <p:nvPr/>
        </p:nvSpPr>
        <p:spPr>
          <a:xfrm>
            <a:off x="3789000" y="1942560"/>
            <a:ext cx="1704960" cy="3628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 бюро МСЭ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62" name="CustomShape 6"/>
          <p:cNvSpPr/>
          <p:nvPr/>
        </p:nvSpPr>
        <p:spPr>
          <a:xfrm>
            <a:off x="8271360" y="2126160"/>
            <a:ext cx="3730680" cy="133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по месту нахождения гражданина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,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если он не может явиться в бюро МСЭ по состоянию здоровья, что подтверждается заключением врачебной комиссии медицинской организации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263" name="CustomShape 7"/>
          <p:cNvSpPr/>
          <p:nvPr/>
        </p:nvSpPr>
        <p:spPr>
          <a:xfrm>
            <a:off x="3891600" y="2414160"/>
            <a:ext cx="2954160" cy="22831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по месту нахождения гражданина в организации социального обслуживания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, оказывающей социальные услуги в стационарной форме социального обслуживания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64" name="CustomShape 8"/>
          <p:cNvSpPr/>
          <p:nvPr/>
        </p:nvSpPr>
        <p:spPr>
          <a:xfrm>
            <a:off x="9074520" y="3940560"/>
            <a:ext cx="2829960" cy="1734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по месту нахождения гражданина в исправительном учреждении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, где гражданин отбывает наказание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65" name="CustomShape 9"/>
          <p:cNvSpPr/>
          <p:nvPr/>
        </p:nvSpPr>
        <p:spPr>
          <a:xfrm>
            <a:off x="4363920" y="4872240"/>
            <a:ext cx="4345920" cy="1185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по месту нахождения гражданина в медицинской организации</a:t>
            </a:r>
            <a:r>
              <a:rPr b="0" lang="ru-RU" sz="1800" spc="-1" strike="noStrike">
                <a:solidFill>
                  <a:srgbClr val="333333"/>
                </a:solidFill>
                <a:latin typeface="times new roman"/>
                <a:ea typeface="DejaVu Sans"/>
              </a:rPr>
              <a:t>, оказывающей гражданину медицинскую помощь в стационарных условиях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66" name="CustomShape 10"/>
          <p:cNvSpPr/>
          <p:nvPr/>
        </p:nvSpPr>
        <p:spPr>
          <a:xfrm flipH="1">
            <a:off x="3038760" y="396720"/>
            <a:ext cx="371880" cy="1954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7" name="CustomShape 11"/>
          <p:cNvSpPr/>
          <p:nvPr/>
        </p:nvSpPr>
        <p:spPr>
          <a:xfrm>
            <a:off x="6635520" y="356040"/>
            <a:ext cx="281160" cy="187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8" name="CustomShape 12"/>
          <p:cNvSpPr/>
          <p:nvPr/>
        </p:nvSpPr>
        <p:spPr>
          <a:xfrm>
            <a:off x="1544040" y="2516760"/>
            <a:ext cx="360" cy="7718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9" name="CustomShape 13"/>
          <p:cNvSpPr/>
          <p:nvPr/>
        </p:nvSpPr>
        <p:spPr>
          <a:xfrm flipH="1">
            <a:off x="5240880" y="1631520"/>
            <a:ext cx="226440" cy="214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0" name="CustomShape 14"/>
          <p:cNvSpPr/>
          <p:nvPr/>
        </p:nvSpPr>
        <p:spPr>
          <a:xfrm flipH="1">
            <a:off x="6535800" y="1940760"/>
            <a:ext cx="95400" cy="369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1" name="CustomShape 15"/>
          <p:cNvSpPr/>
          <p:nvPr/>
        </p:nvSpPr>
        <p:spPr>
          <a:xfrm>
            <a:off x="9200520" y="1656720"/>
            <a:ext cx="224280" cy="3639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2" name="CustomShape 16"/>
          <p:cNvSpPr/>
          <p:nvPr/>
        </p:nvSpPr>
        <p:spPr>
          <a:xfrm flipH="1">
            <a:off x="7084800" y="1786320"/>
            <a:ext cx="30240" cy="29887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3" name="CustomShape 17"/>
          <p:cNvSpPr/>
          <p:nvPr/>
        </p:nvSpPr>
        <p:spPr>
          <a:xfrm>
            <a:off x="7299720" y="1731600"/>
            <a:ext cx="1591560" cy="2942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4" name="CustomShape 18"/>
          <p:cNvSpPr/>
          <p:nvPr/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r">
              <a:lnSpc>
                <a:spcPct val="100000"/>
              </a:lnSpc>
            </a:pPr>
            <a:fld id="{48850E5E-D1BB-4BED-A236-EBB3256DCD64}" type="slidenum">
              <a:rPr b="0" lang="ru-RU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1</a:t>
            </a:fld>
            <a:endParaRPr b="0" lang="ru-RU" sz="1200" spc="-1" strike="noStrike">
              <a:latin typeface="Arial"/>
            </a:endParaRPr>
          </a:p>
        </p:txBody>
      </p:sp>
    </p:spTree>
  </p:cSld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Рисунок 1" descr=""/>
          <p:cNvPicPr/>
          <p:nvPr/>
        </p:nvPicPr>
        <p:blipFill>
          <a:blip r:embed="rId1"/>
          <a:stretch/>
        </p:blipFill>
        <p:spPr>
          <a:xfrm>
            <a:off x="70920" y="5845680"/>
            <a:ext cx="11903040" cy="1010160"/>
          </a:xfrm>
          <a:prstGeom prst="rect">
            <a:avLst/>
          </a:prstGeom>
          <a:ln>
            <a:noFill/>
          </a:ln>
        </p:spPr>
      </p:pic>
      <p:sp>
        <p:nvSpPr>
          <p:cNvPr id="276" name="CustomShape 1"/>
          <p:cNvSpPr/>
          <p:nvPr/>
        </p:nvSpPr>
        <p:spPr>
          <a:xfrm>
            <a:off x="84240" y="31320"/>
            <a:ext cx="3792600" cy="576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3200" spc="-1" strike="noStrike" u="sng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2 этап (с 01.06.2023)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277" name="CustomShape 2"/>
          <p:cNvSpPr/>
          <p:nvPr/>
        </p:nvSpPr>
        <p:spPr>
          <a:xfrm>
            <a:off x="70920" y="3204720"/>
            <a:ext cx="4735800" cy="252648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 случае </a:t>
            </a:r>
            <a:r>
              <a:rPr b="1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ОБЖАЛОВАНИЯ 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гражданином решения бюро МСЭ по его желанию о проведении МСЭ по обжалованию дистанционно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2800" spc="-1" strike="noStrike">
              <a:latin typeface="Arial"/>
            </a:endParaRPr>
          </a:p>
        </p:txBody>
      </p:sp>
      <p:sp>
        <p:nvSpPr>
          <p:cNvPr id="278" name="CustomShape 3"/>
          <p:cNvSpPr/>
          <p:nvPr/>
        </p:nvSpPr>
        <p:spPr>
          <a:xfrm>
            <a:off x="5908320" y="1730160"/>
            <a:ext cx="5691600" cy="10634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ДИСТАНЦИОННО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 применением IT-технологий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279" name="CustomShape 4"/>
          <p:cNvSpPr/>
          <p:nvPr/>
        </p:nvSpPr>
        <p:spPr>
          <a:xfrm>
            <a:off x="4899960" y="3653640"/>
            <a:ext cx="3092760" cy="197820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При осуществлении экспертным составом </a:t>
            </a:r>
            <a:r>
              <a:rPr b="1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КОНТРОЛЯ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за решениями бюро МСЭ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80" name="CustomShape 5"/>
          <p:cNvSpPr/>
          <p:nvPr/>
        </p:nvSpPr>
        <p:spPr>
          <a:xfrm>
            <a:off x="8021880" y="3587040"/>
            <a:ext cx="4104000" cy="264888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При проведении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экспертным составом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КОНСУЛЬТАЦИИ 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по направлению бюро в рамках </a:t>
            </a: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программы дополнительного обследования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81" name="CustomShape 6"/>
          <p:cNvSpPr/>
          <p:nvPr/>
        </p:nvSpPr>
        <p:spPr>
          <a:xfrm>
            <a:off x="10074960" y="2909160"/>
            <a:ext cx="360" cy="4611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2" name="CustomShape 7"/>
          <p:cNvSpPr/>
          <p:nvPr/>
        </p:nvSpPr>
        <p:spPr>
          <a:xfrm>
            <a:off x="6816600" y="2955960"/>
            <a:ext cx="720" cy="662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3" name="CustomShape 8"/>
          <p:cNvSpPr/>
          <p:nvPr/>
        </p:nvSpPr>
        <p:spPr>
          <a:xfrm flipH="1">
            <a:off x="4897800" y="2760480"/>
            <a:ext cx="834480" cy="3891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4" name="CustomShape 9"/>
          <p:cNvSpPr/>
          <p:nvPr/>
        </p:nvSpPr>
        <p:spPr>
          <a:xfrm>
            <a:off x="2687040" y="706320"/>
            <a:ext cx="6671160" cy="8200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ФОРМАТ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прохождения медико-социальной экспертизы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85" name="CustomShape 10"/>
          <p:cNvSpPr/>
          <p:nvPr/>
        </p:nvSpPr>
        <p:spPr>
          <a:xfrm>
            <a:off x="1117080" y="1843920"/>
            <a:ext cx="1567440" cy="576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очно 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286" name="CustomShape 11"/>
          <p:cNvSpPr/>
          <p:nvPr/>
        </p:nvSpPr>
        <p:spPr>
          <a:xfrm>
            <a:off x="3512160" y="1845720"/>
            <a:ext cx="1568880" cy="576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заочно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287" name="CustomShape 12"/>
          <p:cNvSpPr/>
          <p:nvPr/>
        </p:nvSpPr>
        <p:spPr>
          <a:xfrm flipH="1">
            <a:off x="2195280" y="1424880"/>
            <a:ext cx="258480" cy="303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206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8" name="CustomShape 13"/>
          <p:cNvSpPr/>
          <p:nvPr/>
        </p:nvSpPr>
        <p:spPr>
          <a:xfrm>
            <a:off x="4428720" y="1577520"/>
            <a:ext cx="360" cy="208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2060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Рисунок 1" descr=""/>
          <p:cNvPicPr/>
          <p:nvPr/>
        </p:nvPicPr>
        <p:blipFill>
          <a:blip r:embed="rId1"/>
          <a:stretch/>
        </p:blipFill>
        <p:spPr>
          <a:xfrm>
            <a:off x="70920" y="5845680"/>
            <a:ext cx="11903040" cy="1010160"/>
          </a:xfrm>
          <a:prstGeom prst="rect">
            <a:avLst/>
          </a:prstGeom>
          <a:ln>
            <a:noFill/>
          </a:ln>
        </p:spPr>
      </p:pic>
      <p:sp>
        <p:nvSpPr>
          <p:cNvPr id="290" name="CustomShape 1"/>
          <p:cNvSpPr/>
          <p:nvPr/>
        </p:nvSpPr>
        <p:spPr>
          <a:xfrm>
            <a:off x="204840" y="45720"/>
            <a:ext cx="3792600" cy="576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3200" spc="-1" strike="noStrike" u="sng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3 этап (с 01.01.2024)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291" name="CustomShape 2"/>
          <p:cNvSpPr/>
          <p:nvPr/>
        </p:nvSpPr>
        <p:spPr>
          <a:xfrm>
            <a:off x="303480" y="853560"/>
            <a:ext cx="4573800" cy="576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Направление на МСЭ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292" name="CustomShape 3"/>
          <p:cNvSpPr/>
          <p:nvPr/>
        </p:nvSpPr>
        <p:spPr>
          <a:xfrm>
            <a:off x="303480" y="2538720"/>
            <a:ext cx="6093360" cy="179496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распределение между 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бюро </a:t>
            </a:r>
            <a:r>
              <a:rPr b="1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ВСЕХ РЕГИОНОВ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, независимо от места жительства самого гражданина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293" name="CustomShape 4"/>
          <p:cNvSpPr/>
          <p:nvPr/>
        </p:nvSpPr>
        <p:spPr>
          <a:xfrm>
            <a:off x="1727640" y="1503720"/>
            <a:ext cx="372240" cy="12337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94" name="Рисунок 40" descr=""/>
          <p:cNvPicPr/>
          <p:nvPr/>
        </p:nvPicPr>
        <p:blipFill>
          <a:blip r:embed="rId2"/>
          <a:stretch/>
        </p:blipFill>
        <p:spPr>
          <a:xfrm>
            <a:off x="9446040" y="2577240"/>
            <a:ext cx="818640" cy="789480"/>
          </a:xfrm>
          <a:prstGeom prst="rect">
            <a:avLst/>
          </a:prstGeom>
          <a:ln>
            <a:noFill/>
          </a:ln>
        </p:spPr>
      </p:pic>
      <p:sp>
        <p:nvSpPr>
          <p:cNvPr id="295" name="CustomShape 5"/>
          <p:cNvSpPr/>
          <p:nvPr/>
        </p:nvSpPr>
        <p:spPr>
          <a:xfrm>
            <a:off x="8285760" y="1649520"/>
            <a:ext cx="3139200" cy="8200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ПЕРСОНАЛЬНЫЕ ДАННЫЕ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96" name="CustomShape 6"/>
          <p:cNvSpPr/>
          <p:nvPr/>
        </p:nvSpPr>
        <p:spPr>
          <a:xfrm>
            <a:off x="8285760" y="3523680"/>
            <a:ext cx="3138120" cy="8200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ДОСТУП ОГРАНИЧЕН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97" name="CustomShape 7"/>
          <p:cNvSpPr/>
          <p:nvPr/>
        </p:nvSpPr>
        <p:spPr>
          <a:xfrm>
            <a:off x="8195040" y="150840"/>
            <a:ext cx="3486960" cy="118584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МСЭ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без личного присутствия гражданина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298" name="CustomShape 8"/>
          <p:cNvSpPr/>
          <p:nvPr/>
        </p:nvSpPr>
        <p:spPr>
          <a:xfrm>
            <a:off x="2828880" y="5068440"/>
            <a:ext cx="5454720" cy="94176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Персональные данные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справка МСЭ, ИПРА инвалида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299" name="Рисунок 11" descr=""/>
          <p:cNvPicPr/>
          <p:nvPr/>
        </p:nvPicPr>
        <p:blipFill>
          <a:blip r:embed="rId3"/>
          <a:stretch/>
        </p:blipFill>
        <p:spPr>
          <a:xfrm>
            <a:off x="9053640" y="5305320"/>
            <a:ext cx="2881440" cy="715320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00" name="CustomShape 9"/>
          <p:cNvSpPr/>
          <p:nvPr/>
        </p:nvSpPr>
        <p:spPr>
          <a:xfrm>
            <a:off x="7790760" y="5554440"/>
            <a:ext cx="12092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Рисунок 1" descr=""/>
          <p:cNvPicPr/>
          <p:nvPr/>
        </p:nvPicPr>
        <p:blipFill>
          <a:blip r:embed="rId1"/>
          <a:stretch/>
        </p:blipFill>
        <p:spPr>
          <a:xfrm>
            <a:off x="70920" y="5845680"/>
            <a:ext cx="11903040" cy="1010160"/>
          </a:xfrm>
          <a:prstGeom prst="rect">
            <a:avLst/>
          </a:prstGeom>
          <a:ln>
            <a:noFill/>
          </a:ln>
        </p:spPr>
      </p:pic>
      <p:sp>
        <p:nvSpPr>
          <p:cNvPr id="302" name="CustomShape 1"/>
          <p:cNvSpPr/>
          <p:nvPr/>
        </p:nvSpPr>
        <p:spPr>
          <a:xfrm>
            <a:off x="786600" y="753480"/>
            <a:ext cx="4552560" cy="1315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Постановление 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Правительства Российской Федерации 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от 20 февраля 2006 г. № 95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303" name="CustomShape 2"/>
          <p:cNvSpPr/>
          <p:nvPr/>
        </p:nvSpPr>
        <p:spPr>
          <a:xfrm>
            <a:off x="452880" y="2529720"/>
            <a:ext cx="5730480" cy="321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514440" indent="-512280" algn="just">
              <a:lnSpc>
                <a:spcPct val="90000"/>
              </a:lnSpc>
              <a:spcBef>
                <a:spcPts val="1001"/>
              </a:spcBef>
              <a:buClr>
                <a:srgbClr val="002060"/>
              </a:buClr>
              <a:buFont typeface="Calibri Light"/>
              <a:buAutoNum type="arabicPeriod"/>
            </a:pPr>
            <a:r>
              <a:rPr b="1" lang="ru-RU" sz="24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Медицинская организация </a:t>
            </a:r>
            <a:endParaRPr b="0" lang="ru-RU" sz="2400" spc="-1" strike="noStrike">
              <a:latin typeface="Arial"/>
            </a:endParaRPr>
          </a:p>
          <a:p>
            <a:pPr marL="514440" indent="-51228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b="0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Орган, осуществляющий пенсионное обеспечение</a:t>
            </a:r>
            <a:endParaRPr b="0" lang="ru-RU" sz="2800" spc="-1" strike="noStrike">
              <a:latin typeface="Arial"/>
            </a:endParaRPr>
          </a:p>
          <a:p>
            <a:pPr marL="514440" indent="-51228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b="0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Орган социальной защиты населения</a:t>
            </a:r>
            <a:endParaRPr b="0" lang="ru-RU" sz="2800" spc="-1" strike="noStrike">
              <a:latin typeface="Arial"/>
            </a:endParaRPr>
          </a:p>
          <a:p>
            <a:pPr marL="514440" indent="-51228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Сам гражданин со справкой ВК об отказе в направлении на МСЭ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304" name="CustomShape 3"/>
          <p:cNvSpPr/>
          <p:nvPr/>
        </p:nvSpPr>
        <p:spPr>
          <a:xfrm>
            <a:off x="6634440" y="849600"/>
            <a:ext cx="4834800" cy="1121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b="1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Постановление 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b="1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Правительства Российской Федерации 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b="1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от 5 апреля 2022 г. № 588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305" name="Line 4"/>
          <p:cNvSpPr/>
          <p:nvPr/>
        </p:nvSpPr>
        <p:spPr>
          <a:xfrm flipV="1">
            <a:off x="887760" y="2930760"/>
            <a:ext cx="4862520" cy="2410920"/>
          </a:xfrm>
          <a:prstGeom prst="line">
            <a:avLst/>
          </a:prstGeom>
          <a:ln w="28440">
            <a:solidFill>
              <a:srgbClr val="c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6" name="CustomShape 5"/>
          <p:cNvSpPr/>
          <p:nvPr/>
        </p:nvSpPr>
        <p:spPr>
          <a:xfrm>
            <a:off x="6185520" y="2992320"/>
            <a:ext cx="5788440" cy="1917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 u="sng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с письменного СОГЛАСИЯ гражданина 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(его законного или уполномоченного представителя)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400" spc="-1" strike="noStrike" u="sng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на направление </a:t>
            </a:r>
            <a:r>
              <a:rPr b="0" lang="ru-RU" sz="2400" spc="-1" strike="noStrike" u="sng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и </a:t>
            </a:r>
            <a:r>
              <a:rPr b="1" lang="ru-RU" sz="2400" spc="-1" strike="noStrike" u="sng">
                <a:solidFill>
                  <a:srgbClr val="000000"/>
                </a:solidFill>
                <a:uFillTx/>
                <a:latin typeface="Times New Roman"/>
                <a:ea typeface="DejaVu Sans"/>
              </a:rPr>
              <a:t>проведение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медико-социальной экспертизы.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307" name="CustomShape 6"/>
          <p:cNvSpPr/>
          <p:nvPr/>
        </p:nvSpPr>
        <p:spPr>
          <a:xfrm>
            <a:off x="1597320" y="174600"/>
            <a:ext cx="8779320" cy="1062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262626"/>
                </a:solidFill>
                <a:latin typeface="HelveticaNeue"/>
                <a:ea typeface="DejaVu Sans"/>
              </a:rPr>
              <a:t>НАПРАВЛЕНИЕ ГРАЖДАНИНА НА МСЭ: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308" name="CustomShape 7"/>
          <p:cNvSpPr/>
          <p:nvPr/>
        </p:nvSpPr>
        <p:spPr>
          <a:xfrm>
            <a:off x="6525720" y="2394360"/>
            <a:ext cx="5217480" cy="45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МЕДИЦИНСКАЯ ОРГАНИЗАЦИЯ 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309" name="Line 8"/>
          <p:cNvSpPr/>
          <p:nvPr/>
        </p:nvSpPr>
        <p:spPr>
          <a:xfrm>
            <a:off x="6100560" y="988560"/>
            <a:ext cx="42840" cy="5127480"/>
          </a:xfrm>
          <a:prstGeom prst="line">
            <a:avLst/>
          </a:prstGeom>
          <a:ln>
            <a:solidFill>
              <a:srgbClr val="5597d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0" name="CustomShape 9"/>
          <p:cNvSpPr/>
          <p:nvPr/>
        </p:nvSpPr>
        <p:spPr>
          <a:xfrm>
            <a:off x="6949800" y="5616000"/>
            <a:ext cx="4380840" cy="45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2060"/>
                </a:solidFill>
                <a:latin typeface="Times New Roman"/>
                <a:ea typeface="DejaVu Sans"/>
              </a:rPr>
              <a:t>ЗАЯВЛЕНИЕ ГРАЖДАНИНА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311" name="Line 10"/>
          <p:cNvSpPr/>
          <p:nvPr/>
        </p:nvSpPr>
        <p:spPr>
          <a:xfrm>
            <a:off x="7170480" y="5532840"/>
            <a:ext cx="3929760" cy="360"/>
          </a:xfrm>
          <a:prstGeom prst="line">
            <a:avLst/>
          </a:prstGeom>
          <a:ln>
            <a:solidFill>
              <a:srgbClr val="5597d3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2" name="CustomShape 11"/>
          <p:cNvSpPr/>
          <p:nvPr/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r">
              <a:lnSpc>
                <a:spcPct val="100000"/>
              </a:lnSpc>
            </a:pPr>
            <a:fld id="{FA16FDB3-7B57-4F6F-A809-A467B635D6DD}" type="slidenum">
              <a:rPr b="0" lang="ru-RU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1</a:t>
            </a:fld>
            <a:endParaRPr b="0" lang="ru-RU" sz="1200" spc="-1" strike="noStrike">
              <a:latin typeface="Arial"/>
            </a:endParaRPr>
          </a:p>
        </p:txBody>
      </p:sp>
    </p:spTree>
  </p:cSld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Рисунок 1" descr=""/>
          <p:cNvPicPr/>
          <p:nvPr/>
        </p:nvPicPr>
        <p:blipFill>
          <a:blip r:embed="rId1"/>
          <a:stretch/>
        </p:blipFill>
        <p:spPr>
          <a:xfrm>
            <a:off x="211680" y="5884920"/>
            <a:ext cx="11439720" cy="970920"/>
          </a:xfrm>
          <a:prstGeom prst="rect">
            <a:avLst/>
          </a:prstGeom>
          <a:ln>
            <a:noFill/>
          </a:ln>
        </p:spPr>
      </p:pic>
      <p:pic>
        <p:nvPicPr>
          <p:cNvPr id="314" name="Рисунок 10" descr=""/>
          <p:cNvPicPr/>
          <p:nvPr/>
        </p:nvPicPr>
        <p:blipFill>
          <a:blip r:embed="rId2"/>
          <a:stretch/>
        </p:blipFill>
        <p:spPr>
          <a:xfrm>
            <a:off x="485640" y="615960"/>
            <a:ext cx="3801240" cy="2453760"/>
          </a:xfrm>
          <a:prstGeom prst="rect">
            <a:avLst/>
          </a:prstGeom>
          <a:ln>
            <a:noFill/>
          </a:ln>
        </p:spPr>
      </p:pic>
      <p:sp>
        <p:nvSpPr>
          <p:cNvPr id="315" name="CustomShape 1"/>
          <p:cNvSpPr/>
          <p:nvPr/>
        </p:nvSpPr>
        <p:spPr>
          <a:xfrm>
            <a:off x="5976360" y="703080"/>
            <a:ext cx="6093720" cy="118584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НАРУШЕНИЕ ЗДОРОВЬЯ СО СТОЙКИМ РАССТРОЙСТВОМ ФУНКЦИЙ ОРГАНИЗМА, обусловленное заболеваниями, последствиями травм или дефектами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16" name="CustomShape 2"/>
          <p:cNvSpPr/>
          <p:nvPr/>
        </p:nvSpPr>
        <p:spPr>
          <a:xfrm>
            <a:off x="5415840" y="182520"/>
            <a:ext cx="3905640" cy="36288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Лечение, прохождение обследования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17" name="CustomShape 3"/>
          <p:cNvSpPr/>
          <p:nvPr/>
        </p:nvSpPr>
        <p:spPr>
          <a:xfrm>
            <a:off x="8237160" y="2057040"/>
            <a:ext cx="549720" cy="52524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18" name="CustomShape 4"/>
          <p:cNvSpPr/>
          <p:nvPr/>
        </p:nvSpPr>
        <p:spPr>
          <a:xfrm>
            <a:off x="2928600" y="3173400"/>
            <a:ext cx="5582520" cy="106200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Перечень медицинских обследований, необходимых для получения клинико-функциональных данных в зависимости от заболевания в целях проведения медико-социальной экспертизы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319" name="CustomShape 5"/>
          <p:cNvSpPr/>
          <p:nvPr/>
        </p:nvSpPr>
        <p:spPr>
          <a:xfrm>
            <a:off x="271080" y="65880"/>
            <a:ext cx="4141440" cy="63720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ОБРАЩЕНИЕ В МЕДИЦИНСКУЮ ОРГАНИЗАЦИЮ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20" name="CustomShape 6"/>
          <p:cNvSpPr/>
          <p:nvPr/>
        </p:nvSpPr>
        <p:spPr>
          <a:xfrm>
            <a:off x="4588560" y="46080"/>
            <a:ext cx="549720" cy="52524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321" name="CustomShape 7"/>
          <p:cNvSpPr/>
          <p:nvPr/>
        </p:nvSpPr>
        <p:spPr>
          <a:xfrm>
            <a:off x="2949120" y="4781880"/>
            <a:ext cx="5591520" cy="127728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Передача медицинской организацией направления на МСЭ в электронном виде 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(без участия гражданина)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322" name="CustomShape 8"/>
          <p:cNvSpPr/>
          <p:nvPr/>
        </p:nvSpPr>
        <p:spPr>
          <a:xfrm>
            <a:off x="8249400" y="4431240"/>
            <a:ext cx="549720" cy="52524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3.</a:t>
            </a:r>
            <a:endParaRPr b="0" lang="ru-RU" sz="1800" spc="-1" strike="noStrike">
              <a:latin typeface="Arial"/>
            </a:endParaRPr>
          </a:p>
        </p:txBody>
      </p:sp>
      <p:grpSp>
        <p:nvGrpSpPr>
          <p:cNvPr id="323" name="Group 9"/>
          <p:cNvGrpSpPr/>
          <p:nvPr/>
        </p:nvGrpSpPr>
        <p:grpSpPr>
          <a:xfrm>
            <a:off x="1413360" y="4497120"/>
            <a:ext cx="1882800" cy="1283760"/>
            <a:chOff x="1413360" y="4497120"/>
            <a:chExt cx="1882800" cy="1283760"/>
          </a:xfrm>
        </p:grpSpPr>
        <p:grpSp>
          <p:nvGrpSpPr>
            <p:cNvPr id="324" name="Group 10"/>
            <p:cNvGrpSpPr/>
            <p:nvPr/>
          </p:nvGrpSpPr>
          <p:grpSpPr>
            <a:xfrm>
              <a:off x="1413360" y="5052240"/>
              <a:ext cx="425880" cy="377280"/>
              <a:chOff x="1413360" y="5052240"/>
              <a:chExt cx="425880" cy="377280"/>
            </a:xfrm>
          </p:grpSpPr>
          <p:sp>
            <p:nvSpPr>
              <p:cNvPr id="325" name="CustomShape 11"/>
              <p:cNvSpPr/>
              <p:nvPr/>
            </p:nvSpPr>
            <p:spPr>
              <a:xfrm>
                <a:off x="1413360" y="5052240"/>
                <a:ext cx="425880" cy="289080"/>
              </a:xfrm>
              <a:custGeom>
                <a:avLst/>
                <a:gdLst/>
                <a:ahLst/>
                <a:rect l="l" t="t" r="r" b="b"/>
                <a:pathLst>
                  <a:path w="818" h="555">
                    <a:moveTo>
                      <a:pt x="21" y="22"/>
                    </a:moveTo>
                    <a:lnTo>
                      <a:pt x="21" y="533"/>
                    </a:lnTo>
                    <a:lnTo>
                      <a:pt x="796" y="533"/>
                    </a:lnTo>
                    <a:lnTo>
                      <a:pt x="796" y="22"/>
                    </a:lnTo>
                    <a:lnTo>
                      <a:pt x="21" y="22"/>
                    </a:lnTo>
                    <a:close/>
                    <a:moveTo>
                      <a:pt x="0" y="0"/>
                    </a:moveTo>
                    <a:lnTo>
                      <a:pt x="818" y="0"/>
                    </a:lnTo>
                    <a:lnTo>
                      <a:pt x="818" y="555"/>
                    </a:lnTo>
                    <a:lnTo>
                      <a:pt x="0" y="5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26" name="CustomShape 12"/>
              <p:cNvSpPr/>
              <p:nvPr/>
            </p:nvSpPr>
            <p:spPr>
              <a:xfrm>
                <a:off x="1507680" y="5333040"/>
                <a:ext cx="237600" cy="96480"/>
              </a:xfrm>
              <a:custGeom>
                <a:avLst/>
                <a:gdLst/>
                <a:ahLst/>
                <a:rect l="l" t="t" r="r" b="b"/>
                <a:pathLst>
                  <a:path w="460" h="188">
                    <a:moveTo>
                      <a:pt x="118" y="0"/>
                    </a:moveTo>
                    <a:lnTo>
                      <a:pt x="139" y="4"/>
                    </a:lnTo>
                    <a:lnTo>
                      <a:pt x="157" y="13"/>
                    </a:lnTo>
                    <a:lnTo>
                      <a:pt x="172" y="28"/>
                    </a:lnTo>
                    <a:lnTo>
                      <a:pt x="182" y="46"/>
                    </a:lnTo>
                    <a:lnTo>
                      <a:pt x="185" y="67"/>
                    </a:lnTo>
                    <a:lnTo>
                      <a:pt x="182" y="88"/>
                    </a:lnTo>
                    <a:lnTo>
                      <a:pt x="172" y="107"/>
                    </a:lnTo>
                    <a:lnTo>
                      <a:pt x="157" y="121"/>
                    </a:lnTo>
                    <a:lnTo>
                      <a:pt x="139" y="131"/>
                    </a:lnTo>
                    <a:lnTo>
                      <a:pt x="118" y="135"/>
                    </a:lnTo>
                    <a:lnTo>
                      <a:pt x="22" y="135"/>
                    </a:lnTo>
                    <a:lnTo>
                      <a:pt x="22" y="166"/>
                    </a:lnTo>
                    <a:lnTo>
                      <a:pt x="438" y="166"/>
                    </a:lnTo>
                    <a:lnTo>
                      <a:pt x="438" y="135"/>
                    </a:lnTo>
                    <a:lnTo>
                      <a:pt x="342" y="135"/>
                    </a:lnTo>
                    <a:lnTo>
                      <a:pt x="325" y="132"/>
                    </a:lnTo>
                    <a:lnTo>
                      <a:pt x="308" y="126"/>
                    </a:lnTo>
                    <a:lnTo>
                      <a:pt x="295" y="115"/>
                    </a:lnTo>
                    <a:lnTo>
                      <a:pt x="284" y="100"/>
                    </a:lnTo>
                    <a:lnTo>
                      <a:pt x="277" y="85"/>
                    </a:lnTo>
                    <a:lnTo>
                      <a:pt x="275" y="67"/>
                    </a:lnTo>
                    <a:lnTo>
                      <a:pt x="277" y="50"/>
                    </a:lnTo>
                    <a:lnTo>
                      <a:pt x="284" y="34"/>
                    </a:lnTo>
                    <a:lnTo>
                      <a:pt x="295" y="20"/>
                    </a:lnTo>
                    <a:lnTo>
                      <a:pt x="308" y="9"/>
                    </a:lnTo>
                    <a:lnTo>
                      <a:pt x="325" y="2"/>
                    </a:lnTo>
                    <a:lnTo>
                      <a:pt x="342" y="0"/>
                    </a:lnTo>
                    <a:lnTo>
                      <a:pt x="347" y="1"/>
                    </a:lnTo>
                    <a:lnTo>
                      <a:pt x="350" y="4"/>
                    </a:lnTo>
                    <a:lnTo>
                      <a:pt x="352" y="7"/>
                    </a:lnTo>
                    <a:lnTo>
                      <a:pt x="353" y="11"/>
                    </a:lnTo>
                    <a:lnTo>
                      <a:pt x="351" y="18"/>
                    </a:lnTo>
                    <a:lnTo>
                      <a:pt x="349" y="20"/>
                    </a:lnTo>
                    <a:lnTo>
                      <a:pt x="345" y="22"/>
                    </a:lnTo>
                    <a:lnTo>
                      <a:pt x="342" y="22"/>
                    </a:lnTo>
                    <a:lnTo>
                      <a:pt x="328" y="24"/>
                    </a:lnTo>
                    <a:lnTo>
                      <a:pt x="316" y="31"/>
                    </a:lnTo>
                    <a:lnTo>
                      <a:pt x="306" y="41"/>
                    </a:lnTo>
                    <a:lnTo>
                      <a:pt x="299" y="53"/>
                    </a:lnTo>
                    <a:lnTo>
                      <a:pt x="297" y="67"/>
                    </a:lnTo>
                    <a:lnTo>
                      <a:pt x="299" y="82"/>
                    </a:lnTo>
                    <a:lnTo>
                      <a:pt x="306" y="94"/>
                    </a:lnTo>
                    <a:lnTo>
                      <a:pt x="316" y="104"/>
                    </a:lnTo>
                    <a:lnTo>
                      <a:pt x="328" y="110"/>
                    </a:lnTo>
                    <a:lnTo>
                      <a:pt x="342" y="113"/>
                    </a:lnTo>
                    <a:lnTo>
                      <a:pt x="460" y="113"/>
                    </a:lnTo>
                    <a:lnTo>
                      <a:pt x="460" y="188"/>
                    </a:lnTo>
                    <a:lnTo>
                      <a:pt x="0" y="188"/>
                    </a:lnTo>
                    <a:lnTo>
                      <a:pt x="0" y="113"/>
                    </a:lnTo>
                    <a:lnTo>
                      <a:pt x="118" y="113"/>
                    </a:lnTo>
                    <a:lnTo>
                      <a:pt x="132" y="110"/>
                    </a:lnTo>
                    <a:lnTo>
                      <a:pt x="144" y="104"/>
                    </a:lnTo>
                    <a:lnTo>
                      <a:pt x="154" y="94"/>
                    </a:lnTo>
                    <a:lnTo>
                      <a:pt x="161" y="82"/>
                    </a:lnTo>
                    <a:lnTo>
                      <a:pt x="163" y="67"/>
                    </a:lnTo>
                    <a:lnTo>
                      <a:pt x="161" y="53"/>
                    </a:lnTo>
                    <a:lnTo>
                      <a:pt x="154" y="41"/>
                    </a:lnTo>
                    <a:lnTo>
                      <a:pt x="144" y="31"/>
                    </a:lnTo>
                    <a:lnTo>
                      <a:pt x="132" y="24"/>
                    </a:lnTo>
                    <a:lnTo>
                      <a:pt x="118" y="22"/>
                    </a:lnTo>
                    <a:lnTo>
                      <a:pt x="114" y="22"/>
                    </a:lnTo>
                    <a:lnTo>
                      <a:pt x="111" y="20"/>
                    </a:lnTo>
                    <a:lnTo>
                      <a:pt x="109" y="18"/>
                    </a:lnTo>
                    <a:lnTo>
                      <a:pt x="107" y="15"/>
                    </a:lnTo>
                    <a:lnTo>
                      <a:pt x="107" y="8"/>
                    </a:lnTo>
                    <a:lnTo>
                      <a:pt x="109" y="5"/>
                    </a:lnTo>
                    <a:lnTo>
                      <a:pt x="111" y="2"/>
                    </a:lnTo>
                    <a:lnTo>
                      <a:pt x="118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27" name="CustomShape 13"/>
              <p:cNvSpPr/>
              <p:nvPr/>
            </p:nvSpPr>
            <p:spPr>
              <a:xfrm>
                <a:off x="1458360" y="5202000"/>
                <a:ext cx="90000" cy="85680"/>
              </a:xfrm>
              <a:custGeom>
                <a:avLst/>
                <a:gdLst/>
                <a:ahLst/>
                <a:rect l="l" t="t" r="r" b="b"/>
                <a:pathLst>
                  <a:path w="176" h="168">
                    <a:moveTo>
                      <a:pt x="22" y="22"/>
                    </a:moveTo>
                    <a:lnTo>
                      <a:pt x="22" y="146"/>
                    </a:lnTo>
                    <a:lnTo>
                      <a:pt x="154" y="146"/>
                    </a:lnTo>
                    <a:lnTo>
                      <a:pt x="154" y="22"/>
                    </a:lnTo>
                    <a:lnTo>
                      <a:pt x="22" y="22"/>
                    </a:lnTo>
                    <a:close/>
                    <a:moveTo>
                      <a:pt x="0" y="0"/>
                    </a:moveTo>
                    <a:lnTo>
                      <a:pt x="176" y="0"/>
                    </a:lnTo>
                    <a:lnTo>
                      <a:pt x="176" y="168"/>
                    </a:lnTo>
                    <a:lnTo>
                      <a:pt x="0" y="1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28" name="CustomShape 14"/>
              <p:cNvSpPr/>
              <p:nvPr/>
            </p:nvSpPr>
            <p:spPr>
              <a:xfrm>
                <a:off x="1581120" y="5202000"/>
                <a:ext cx="91080" cy="85680"/>
              </a:xfrm>
              <a:custGeom>
                <a:avLst/>
                <a:gdLst/>
                <a:ahLst/>
                <a:rect l="l" t="t" r="r" b="b"/>
                <a:pathLst>
                  <a:path w="177" h="168">
                    <a:moveTo>
                      <a:pt x="22" y="22"/>
                    </a:moveTo>
                    <a:lnTo>
                      <a:pt x="22" y="146"/>
                    </a:lnTo>
                    <a:lnTo>
                      <a:pt x="155" y="146"/>
                    </a:lnTo>
                    <a:lnTo>
                      <a:pt x="155" y="22"/>
                    </a:lnTo>
                    <a:lnTo>
                      <a:pt x="22" y="22"/>
                    </a:lnTo>
                    <a:close/>
                    <a:moveTo>
                      <a:pt x="0" y="0"/>
                    </a:moveTo>
                    <a:lnTo>
                      <a:pt x="177" y="0"/>
                    </a:lnTo>
                    <a:lnTo>
                      <a:pt x="177" y="168"/>
                    </a:lnTo>
                    <a:lnTo>
                      <a:pt x="0" y="1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29" name="CustomShape 15"/>
              <p:cNvSpPr/>
              <p:nvPr/>
            </p:nvSpPr>
            <p:spPr>
              <a:xfrm>
                <a:off x="1705320" y="5200920"/>
                <a:ext cx="90000" cy="85680"/>
              </a:xfrm>
              <a:custGeom>
                <a:avLst/>
                <a:gdLst/>
                <a:ahLst/>
                <a:rect l="l" t="t" r="r" b="b"/>
                <a:pathLst>
                  <a:path w="176" h="169">
                    <a:moveTo>
                      <a:pt x="22" y="22"/>
                    </a:moveTo>
                    <a:lnTo>
                      <a:pt x="22" y="147"/>
                    </a:lnTo>
                    <a:lnTo>
                      <a:pt x="154" y="147"/>
                    </a:lnTo>
                    <a:lnTo>
                      <a:pt x="154" y="22"/>
                    </a:lnTo>
                    <a:lnTo>
                      <a:pt x="22" y="22"/>
                    </a:lnTo>
                    <a:close/>
                    <a:moveTo>
                      <a:pt x="0" y="0"/>
                    </a:moveTo>
                    <a:lnTo>
                      <a:pt x="176" y="0"/>
                    </a:lnTo>
                    <a:lnTo>
                      <a:pt x="176" y="169"/>
                    </a:lnTo>
                    <a:lnTo>
                      <a:pt x="0" y="1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30" name="CustomShape 16"/>
              <p:cNvSpPr/>
              <p:nvPr/>
            </p:nvSpPr>
            <p:spPr>
              <a:xfrm>
                <a:off x="1458360" y="5144400"/>
                <a:ext cx="238680" cy="9360"/>
              </a:xfrm>
              <a:custGeom>
                <a:avLst/>
                <a:gdLst/>
                <a:ahLst/>
                <a:rect l="l" t="t" r="r" b="b"/>
                <a:pathLst>
                  <a:path w="459" h="22">
                    <a:moveTo>
                      <a:pt x="7" y="0"/>
                    </a:moveTo>
                    <a:lnTo>
                      <a:pt x="452" y="0"/>
                    </a:lnTo>
                    <a:lnTo>
                      <a:pt x="455" y="3"/>
                    </a:lnTo>
                    <a:lnTo>
                      <a:pt x="457" y="5"/>
                    </a:lnTo>
                    <a:lnTo>
                      <a:pt x="459" y="8"/>
                    </a:lnTo>
                    <a:lnTo>
                      <a:pt x="459" y="15"/>
                    </a:lnTo>
                    <a:lnTo>
                      <a:pt x="457" y="18"/>
                    </a:lnTo>
                    <a:lnTo>
                      <a:pt x="455" y="20"/>
                    </a:lnTo>
                    <a:lnTo>
                      <a:pt x="448" y="22"/>
                    </a:lnTo>
                    <a:lnTo>
                      <a:pt x="11" y="22"/>
                    </a:lnTo>
                    <a:lnTo>
                      <a:pt x="4" y="20"/>
                    </a:lnTo>
                    <a:lnTo>
                      <a:pt x="2" y="18"/>
                    </a:lnTo>
                    <a:lnTo>
                      <a:pt x="0" y="15"/>
                    </a:lnTo>
                    <a:lnTo>
                      <a:pt x="0" y="8"/>
                    </a:lnTo>
                    <a:lnTo>
                      <a:pt x="2" y="5"/>
                    </a:lnTo>
                    <a:lnTo>
                      <a:pt x="4" y="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31" name="CustomShape 17"/>
              <p:cNvSpPr/>
              <p:nvPr/>
            </p:nvSpPr>
            <p:spPr>
              <a:xfrm>
                <a:off x="1458360" y="5114160"/>
                <a:ext cx="149760" cy="8280"/>
              </a:xfrm>
              <a:custGeom>
                <a:avLst/>
                <a:gdLst/>
                <a:ahLst/>
                <a:rect l="l" t="t" r="r" b="b"/>
                <a:pathLst>
                  <a:path w="289" h="21">
                    <a:moveTo>
                      <a:pt x="7" y="0"/>
                    </a:moveTo>
                    <a:lnTo>
                      <a:pt x="281" y="0"/>
                    </a:lnTo>
                    <a:lnTo>
                      <a:pt x="285" y="2"/>
                    </a:lnTo>
                    <a:lnTo>
                      <a:pt x="289" y="7"/>
                    </a:lnTo>
                    <a:lnTo>
                      <a:pt x="289" y="13"/>
                    </a:lnTo>
                    <a:lnTo>
                      <a:pt x="287" y="17"/>
                    </a:lnTo>
                    <a:lnTo>
                      <a:pt x="285" y="19"/>
                    </a:lnTo>
                    <a:lnTo>
                      <a:pt x="281" y="21"/>
                    </a:lnTo>
                    <a:lnTo>
                      <a:pt x="7" y="21"/>
                    </a:lnTo>
                    <a:lnTo>
                      <a:pt x="4" y="19"/>
                    </a:lnTo>
                    <a:lnTo>
                      <a:pt x="2" y="17"/>
                    </a:lnTo>
                    <a:lnTo>
                      <a:pt x="0" y="13"/>
                    </a:lnTo>
                    <a:lnTo>
                      <a:pt x="0" y="7"/>
                    </a:lnTo>
                    <a:lnTo>
                      <a:pt x="4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grpSp>
          <p:nvGrpSpPr>
            <p:cNvPr id="332" name="Group 18"/>
            <p:cNvGrpSpPr/>
            <p:nvPr/>
          </p:nvGrpSpPr>
          <p:grpSpPr>
            <a:xfrm>
              <a:off x="1743480" y="4497120"/>
              <a:ext cx="1552680" cy="1283760"/>
              <a:chOff x="1743480" y="4497120"/>
              <a:chExt cx="1552680" cy="1283760"/>
            </a:xfrm>
          </p:grpSpPr>
          <p:grpSp>
            <p:nvGrpSpPr>
              <p:cNvPr id="333" name="Group 19"/>
              <p:cNvGrpSpPr/>
              <p:nvPr/>
            </p:nvGrpSpPr>
            <p:grpSpPr>
              <a:xfrm>
                <a:off x="1743480" y="4678200"/>
                <a:ext cx="1196640" cy="1102680"/>
                <a:chOff x="1743480" y="4678200"/>
                <a:chExt cx="1196640" cy="1102680"/>
              </a:xfrm>
            </p:grpSpPr>
            <p:grpSp>
              <p:nvGrpSpPr>
                <p:cNvPr id="334" name="Group 20"/>
                <p:cNvGrpSpPr/>
                <p:nvPr/>
              </p:nvGrpSpPr>
              <p:grpSpPr>
                <a:xfrm>
                  <a:off x="2231640" y="4678200"/>
                  <a:ext cx="708480" cy="756720"/>
                  <a:chOff x="2231640" y="4678200"/>
                  <a:chExt cx="708480" cy="756720"/>
                </a:xfrm>
              </p:grpSpPr>
              <p:sp>
                <p:nvSpPr>
                  <p:cNvPr id="335" name="CustomShape 21"/>
                  <p:cNvSpPr/>
                  <p:nvPr/>
                </p:nvSpPr>
                <p:spPr>
                  <a:xfrm>
                    <a:off x="2276280" y="5247360"/>
                    <a:ext cx="241560" cy="2268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36" name="CustomShape 22"/>
                  <p:cNvSpPr/>
                  <p:nvPr/>
                </p:nvSpPr>
                <p:spPr>
                  <a:xfrm>
                    <a:off x="2276280" y="5199480"/>
                    <a:ext cx="108720" cy="2268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37" name="CustomShape 23"/>
                  <p:cNvSpPr/>
                  <p:nvPr/>
                </p:nvSpPr>
                <p:spPr>
                  <a:xfrm>
                    <a:off x="2409120" y="5199480"/>
                    <a:ext cx="108720" cy="2268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38" name="CustomShape 24"/>
                  <p:cNvSpPr/>
                  <p:nvPr/>
                </p:nvSpPr>
                <p:spPr>
                  <a:xfrm>
                    <a:off x="2276280" y="5153400"/>
                    <a:ext cx="108720" cy="2088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39" name="CustomShape 25"/>
                  <p:cNvSpPr/>
                  <p:nvPr/>
                </p:nvSpPr>
                <p:spPr>
                  <a:xfrm>
                    <a:off x="2409120" y="5153400"/>
                    <a:ext cx="108720" cy="2088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40" name="CustomShape 26"/>
                  <p:cNvSpPr/>
                  <p:nvPr/>
                </p:nvSpPr>
                <p:spPr>
                  <a:xfrm>
                    <a:off x="2276280" y="5105520"/>
                    <a:ext cx="108720" cy="2088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41" name="CustomShape 27"/>
                  <p:cNvSpPr/>
                  <p:nvPr/>
                </p:nvSpPr>
                <p:spPr>
                  <a:xfrm>
                    <a:off x="2409120" y="5105520"/>
                    <a:ext cx="108720" cy="2088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42" name="CustomShape 28"/>
                  <p:cNvSpPr/>
                  <p:nvPr/>
                </p:nvSpPr>
                <p:spPr>
                  <a:xfrm>
                    <a:off x="2276280" y="5057640"/>
                    <a:ext cx="108720" cy="2088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43" name="CustomShape 29"/>
                  <p:cNvSpPr/>
                  <p:nvPr/>
                </p:nvSpPr>
                <p:spPr>
                  <a:xfrm>
                    <a:off x="2409120" y="5057640"/>
                    <a:ext cx="108720" cy="2088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44" name="CustomShape 30"/>
                  <p:cNvSpPr/>
                  <p:nvPr/>
                </p:nvSpPr>
                <p:spPr>
                  <a:xfrm>
                    <a:off x="2276280" y="5009760"/>
                    <a:ext cx="241560" cy="2268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45" name="CustomShape 31"/>
                  <p:cNvSpPr/>
                  <p:nvPr/>
                </p:nvSpPr>
                <p:spPr>
                  <a:xfrm>
                    <a:off x="2276280" y="4961880"/>
                    <a:ext cx="108720" cy="2268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46" name="CustomShape 32"/>
                  <p:cNvSpPr/>
                  <p:nvPr/>
                </p:nvSpPr>
                <p:spPr>
                  <a:xfrm>
                    <a:off x="2409120" y="4961880"/>
                    <a:ext cx="108720" cy="2268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47" name="CustomShape 33"/>
                  <p:cNvSpPr/>
                  <p:nvPr/>
                </p:nvSpPr>
                <p:spPr>
                  <a:xfrm>
                    <a:off x="2276280" y="4915800"/>
                    <a:ext cx="108720" cy="2088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48" name="CustomShape 34"/>
                  <p:cNvSpPr/>
                  <p:nvPr/>
                </p:nvSpPr>
                <p:spPr>
                  <a:xfrm>
                    <a:off x="2409120" y="4915800"/>
                    <a:ext cx="108720" cy="2088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49" name="CustomShape 35"/>
                  <p:cNvSpPr/>
                  <p:nvPr/>
                </p:nvSpPr>
                <p:spPr>
                  <a:xfrm>
                    <a:off x="2799000" y="4915800"/>
                    <a:ext cx="141120" cy="518760"/>
                  </a:xfrm>
                  <a:custGeom>
                    <a:avLst/>
                    <a:gdLst/>
                    <a:ahLst/>
                    <a:rect l="l" t="t" r="r" b="b"/>
                    <a:pathLst>
                      <a:path w="93" h="316">
                        <a:moveTo>
                          <a:pt x="0" y="0"/>
                        </a:moveTo>
                        <a:lnTo>
                          <a:pt x="93" y="0"/>
                        </a:lnTo>
                        <a:lnTo>
                          <a:pt x="93" y="316"/>
                        </a:lnTo>
                        <a:lnTo>
                          <a:pt x="57" y="316"/>
                        </a:lnTo>
                        <a:lnTo>
                          <a:pt x="57" y="302"/>
                        </a:lnTo>
                        <a:lnTo>
                          <a:pt x="78" y="302"/>
                        </a:lnTo>
                        <a:lnTo>
                          <a:pt x="78" y="14"/>
                        </a:lnTo>
                        <a:lnTo>
                          <a:pt x="0" y="1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50" name="CustomShape 36"/>
                  <p:cNvSpPr/>
                  <p:nvPr/>
                </p:nvSpPr>
                <p:spPr>
                  <a:xfrm>
                    <a:off x="2553840" y="4915800"/>
                    <a:ext cx="130320" cy="2088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51" name="CustomShape 37"/>
                  <p:cNvSpPr/>
                  <p:nvPr/>
                </p:nvSpPr>
                <p:spPr>
                  <a:xfrm>
                    <a:off x="2276280" y="5295240"/>
                    <a:ext cx="619200" cy="139680"/>
                  </a:xfrm>
                  <a:custGeom>
                    <a:avLst/>
                    <a:gdLst/>
                    <a:ahLst/>
                    <a:rect l="l" t="t" r="r" b="b"/>
                    <a:pathLst>
                      <a:path w="403" h="86">
                        <a:moveTo>
                          <a:pt x="14" y="14"/>
                        </a:moveTo>
                        <a:lnTo>
                          <a:pt x="14" y="72"/>
                        </a:lnTo>
                        <a:lnTo>
                          <a:pt x="389" y="72"/>
                        </a:lnTo>
                        <a:lnTo>
                          <a:pt x="389" y="14"/>
                        </a:lnTo>
                        <a:lnTo>
                          <a:pt x="14" y="14"/>
                        </a:lnTo>
                        <a:close/>
                        <a:moveTo>
                          <a:pt x="0" y="0"/>
                        </a:moveTo>
                        <a:lnTo>
                          <a:pt x="403" y="0"/>
                        </a:lnTo>
                        <a:lnTo>
                          <a:pt x="403" y="86"/>
                        </a:lnTo>
                        <a:lnTo>
                          <a:pt x="0" y="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52" name="CustomShape 38"/>
                  <p:cNvSpPr/>
                  <p:nvPr/>
                </p:nvSpPr>
                <p:spPr>
                  <a:xfrm>
                    <a:off x="2432160" y="5342760"/>
                    <a:ext cx="19440" cy="8208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53" name="CustomShape 39"/>
                  <p:cNvSpPr/>
                  <p:nvPr/>
                </p:nvSpPr>
                <p:spPr>
                  <a:xfrm>
                    <a:off x="2720520" y="5342760"/>
                    <a:ext cx="19440" cy="8208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54" name="CustomShape 40"/>
                  <p:cNvSpPr/>
                  <p:nvPr/>
                </p:nvSpPr>
                <p:spPr>
                  <a:xfrm>
                    <a:off x="2288880" y="5366160"/>
                    <a:ext cx="596160" cy="2268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55" name="CustomShape 41"/>
                  <p:cNvSpPr/>
                  <p:nvPr/>
                </p:nvSpPr>
                <p:spPr>
                  <a:xfrm>
                    <a:off x="2364120" y="4797000"/>
                    <a:ext cx="20880" cy="918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56" name="CustomShape 42"/>
                  <p:cNvSpPr/>
                  <p:nvPr/>
                </p:nvSpPr>
                <p:spPr>
                  <a:xfrm>
                    <a:off x="2409120" y="4797000"/>
                    <a:ext cx="20880" cy="918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57" name="CustomShape 43"/>
                  <p:cNvSpPr/>
                  <p:nvPr/>
                </p:nvSpPr>
                <p:spPr>
                  <a:xfrm>
                    <a:off x="2374920" y="4833360"/>
                    <a:ext cx="43920" cy="1944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58" name="CustomShape 44"/>
                  <p:cNvSpPr/>
                  <p:nvPr/>
                </p:nvSpPr>
                <p:spPr>
                  <a:xfrm>
                    <a:off x="2320920" y="4833360"/>
                    <a:ext cx="19440" cy="1944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59" name="CustomShape 45"/>
                  <p:cNvSpPr/>
                  <p:nvPr/>
                </p:nvSpPr>
                <p:spPr>
                  <a:xfrm>
                    <a:off x="2453760" y="4833360"/>
                    <a:ext cx="19440" cy="1944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60" name="CustomShape 46"/>
                  <p:cNvSpPr/>
                  <p:nvPr/>
                </p:nvSpPr>
                <p:spPr>
                  <a:xfrm>
                    <a:off x="2586240" y="4961880"/>
                    <a:ext cx="87120" cy="70560"/>
                  </a:xfrm>
                  <a:custGeom>
                    <a:avLst/>
                    <a:gdLst/>
                    <a:ahLst/>
                    <a:rect l="l" t="t" r="r" b="b"/>
                    <a:pathLst>
                      <a:path w="58" h="44">
                        <a:moveTo>
                          <a:pt x="15" y="15"/>
                        </a:moveTo>
                        <a:lnTo>
                          <a:pt x="15" y="29"/>
                        </a:lnTo>
                        <a:lnTo>
                          <a:pt x="44" y="29"/>
                        </a:lnTo>
                        <a:lnTo>
                          <a:pt x="44" y="15"/>
                        </a:lnTo>
                        <a:lnTo>
                          <a:pt x="15" y="15"/>
                        </a:lnTo>
                        <a:close/>
                        <a:moveTo>
                          <a:pt x="0" y="0"/>
                        </a:moveTo>
                        <a:lnTo>
                          <a:pt x="58" y="0"/>
                        </a:lnTo>
                        <a:lnTo>
                          <a:pt x="58" y="44"/>
                        </a:lnTo>
                        <a:lnTo>
                          <a:pt x="0" y="4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61" name="CustomShape 47"/>
                  <p:cNvSpPr/>
                  <p:nvPr/>
                </p:nvSpPr>
                <p:spPr>
                  <a:xfrm>
                    <a:off x="2697480" y="4961880"/>
                    <a:ext cx="87120" cy="70560"/>
                  </a:xfrm>
                  <a:custGeom>
                    <a:avLst/>
                    <a:gdLst/>
                    <a:ahLst/>
                    <a:rect l="l" t="t" r="r" b="b"/>
                    <a:pathLst>
                      <a:path w="58" h="44">
                        <a:moveTo>
                          <a:pt x="15" y="15"/>
                        </a:moveTo>
                        <a:lnTo>
                          <a:pt x="15" y="29"/>
                        </a:lnTo>
                        <a:lnTo>
                          <a:pt x="44" y="29"/>
                        </a:lnTo>
                        <a:lnTo>
                          <a:pt x="44" y="15"/>
                        </a:lnTo>
                        <a:lnTo>
                          <a:pt x="15" y="15"/>
                        </a:lnTo>
                        <a:close/>
                        <a:moveTo>
                          <a:pt x="0" y="0"/>
                        </a:moveTo>
                        <a:lnTo>
                          <a:pt x="58" y="0"/>
                        </a:lnTo>
                        <a:lnTo>
                          <a:pt x="58" y="44"/>
                        </a:lnTo>
                        <a:lnTo>
                          <a:pt x="0" y="4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62" name="CustomShape 48"/>
                  <p:cNvSpPr/>
                  <p:nvPr/>
                </p:nvSpPr>
                <p:spPr>
                  <a:xfrm>
                    <a:off x="2808360" y="4961880"/>
                    <a:ext cx="87120" cy="70560"/>
                  </a:xfrm>
                  <a:custGeom>
                    <a:avLst/>
                    <a:gdLst/>
                    <a:ahLst/>
                    <a:rect l="l" t="t" r="r" b="b"/>
                    <a:pathLst>
                      <a:path w="58" h="44">
                        <a:moveTo>
                          <a:pt x="15" y="15"/>
                        </a:moveTo>
                        <a:lnTo>
                          <a:pt x="15" y="29"/>
                        </a:lnTo>
                        <a:lnTo>
                          <a:pt x="44" y="29"/>
                        </a:lnTo>
                        <a:lnTo>
                          <a:pt x="44" y="15"/>
                        </a:lnTo>
                        <a:lnTo>
                          <a:pt x="15" y="15"/>
                        </a:lnTo>
                        <a:close/>
                        <a:moveTo>
                          <a:pt x="0" y="0"/>
                        </a:moveTo>
                        <a:lnTo>
                          <a:pt x="58" y="0"/>
                        </a:lnTo>
                        <a:lnTo>
                          <a:pt x="58" y="44"/>
                        </a:lnTo>
                        <a:lnTo>
                          <a:pt x="0" y="4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63" name="CustomShape 49"/>
                  <p:cNvSpPr/>
                  <p:nvPr/>
                </p:nvSpPr>
                <p:spPr>
                  <a:xfrm>
                    <a:off x="2586240" y="5057640"/>
                    <a:ext cx="87120" cy="68760"/>
                  </a:xfrm>
                  <a:custGeom>
                    <a:avLst/>
                    <a:gdLst/>
                    <a:ahLst/>
                    <a:rect l="l" t="t" r="r" b="b"/>
                    <a:pathLst>
                      <a:path w="58" h="43">
                        <a:moveTo>
                          <a:pt x="15" y="14"/>
                        </a:moveTo>
                        <a:lnTo>
                          <a:pt x="15" y="29"/>
                        </a:lnTo>
                        <a:lnTo>
                          <a:pt x="44" y="29"/>
                        </a:lnTo>
                        <a:lnTo>
                          <a:pt x="44" y="14"/>
                        </a:lnTo>
                        <a:lnTo>
                          <a:pt x="15" y="14"/>
                        </a:lnTo>
                        <a:close/>
                        <a:moveTo>
                          <a:pt x="0" y="0"/>
                        </a:moveTo>
                        <a:lnTo>
                          <a:pt x="58" y="0"/>
                        </a:lnTo>
                        <a:lnTo>
                          <a:pt x="58" y="43"/>
                        </a:lnTo>
                        <a:lnTo>
                          <a:pt x="0" y="4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64" name="CustomShape 50"/>
                  <p:cNvSpPr/>
                  <p:nvPr/>
                </p:nvSpPr>
                <p:spPr>
                  <a:xfrm>
                    <a:off x="2697480" y="5057640"/>
                    <a:ext cx="87120" cy="68760"/>
                  </a:xfrm>
                  <a:custGeom>
                    <a:avLst/>
                    <a:gdLst/>
                    <a:ahLst/>
                    <a:rect l="l" t="t" r="r" b="b"/>
                    <a:pathLst>
                      <a:path w="58" h="43">
                        <a:moveTo>
                          <a:pt x="15" y="14"/>
                        </a:moveTo>
                        <a:lnTo>
                          <a:pt x="15" y="29"/>
                        </a:lnTo>
                        <a:lnTo>
                          <a:pt x="44" y="29"/>
                        </a:lnTo>
                        <a:lnTo>
                          <a:pt x="44" y="14"/>
                        </a:lnTo>
                        <a:lnTo>
                          <a:pt x="15" y="14"/>
                        </a:lnTo>
                        <a:close/>
                        <a:moveTo>
                          <a:pt x="0" y="0"/>
                        </a:moveTo>
                        <a:lnTo>
                          <a:pt x="58" y="0"/>
                        </a:lnTo>
                        <a:lnTo>
                          <a:pt x="58" y="43"/>
                        </a:lnTo>
                        <a:lnTo>
                          <a:pt x="0" y="4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65" name="CustomShape 51"/>
                  <p:cNvSpPr/>
                  <p:nvPr/>
                </p:nvSpPr>
                <p:spPr>
                  <a:xfrm>
                    <a:off x="2808360" y="5057640"/>
                    <a:ext cx="87120" cy="68760"/>
                  </a:xfrm>
                  <a:custGeom>
                    <a:avLst/>
                    <a:gdLst/>
                    <a:ahLst/>
                    <a:rect l="l" t="t" r="r" b="b"/>
                    <a:pathLst>
                      <a:path w="58" h="43">
                        <a:moveTo>
                          <a:pt x="15" y="14"/>
                        </a:moveTo>
                        <a:lnTo>
                          <a:pt x="15" y="29"/>
                        </a:lnTo>
                        <a:lnTo>
                          <a:pt x="44" y="29"/>
                        </a:lnTo>
                        <a:lnTo>
                          <a:pt x="44" y="14"/>
                        </a:lnTo>
                        <a:lnTo>
                          <a:pt x="15" y="14"/>
                        </a:lnTo>
                        <a:close/>
                        <a:moveTo>
                          <a:pt x="0" y="0"/>
                        </a:moveTo>
                        <a:lnTo>
                          <a:pt x="58" y="0"/>
                        </a:lnTo>
                        <a:lnTo>
                          <a:pt x="58" y="43"/>
                        </a:lnTo>
                        <a:lnTo>
                          <a:pt x="0" y="4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66" name="CustomShape 52"/>
                  <p:cNvSpPr/>
                  <p:nvPr/>
                </p:nvSpPr>
                <p:spPr>
                  <a:xfrm>
                    <a:off x="2586240" y="5153400"/>
                    <a:ext cx="87120" cy="68760"/>
                  </a:xfrm>
                  <a:custGeom>
                    <a:avLst/>
                    <a:gdLst/>
                    <a:ahLst/>
                    <a:rect l="l" t="t" r="r" b="b"/>
                    <a:pathLst>
                      <a:path w="58" h="43">
                        <a:moveTo>
                          <a:pt x="15" y="14"/>
                        </a:moveTo>
                        <a:lnTo>
                          <a:pt x="15" y="28"/>
                        </a:lnTo>
                        <a:lnTo>
                          <a:pt x="44" y="28"/>
                        </a:lnTo>
                        <a:lnTo>
                          <a:pt x="44" y="14"/>
                        </a:lnTo>
                        <a:lnTo>
                          <a:pt x="15" y="14"/>
                        </a:lnTo>
                        <a:close/>
                        <a:moveTo>
                          <a:pt x="0" y="0"/>
                        </a:moveTo>
                        <a:lnTo>
                          <a:pt x="58" y="0"/>
                        </a:lnTo>
                        <a:lnTo>
                          <a:pt x="58" y="43"/>
                        </a:lnTo>
                        <a:lnTo>
                          <a:pt x="0" y="4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67" name="CustomShape 53"/>
                  <p:cNvSpPr/>
                  <p:nvPr/>
                </p:nvSpPr>
                <p:spPr>
                  <a:xfrm>
                    <a:off x="2697480" y="5153400"/>
                    <a:ext cx="87120" cy="68760"/>
                  </a:xfrm>
                  <a:custGeom>
                    <a:avLst/>
                    <a:gdLst/>
                    <a:ahLst/>
                    <a:rect l="l" t="t" r="r" b="b"/>
                    <a:pathLst>
                      <a:path w="58" h="43">
                        <a:moveTo>
                          <a:pt x="15" y="14"/>
                        </a:moveTo>
                        <a:lnTo>
                          <a:pt x="15" y="28"/>
                        </a:lnTo>
                        <a:lnTo>
                          <a:pt x="44" y="28"/>
                        </a:lnTo>
                        <a:lnTo>
                          <a:pt x="44" y="14"/>
                        </a:lnTo>
                        <a:lnTo>
                          <a:pt x="15" y="14"/>
                        </a:lnTo>
                        <a:close/>
                        <a:moveTo>
                          <a:pt x="0" y="0"/>
                        </a:moveTo>
                        <a:lnTo>
                          <a:pt x="58" y="0"/>
                        </a:lnTo>
                        <a:lnTo>
                          <a:pt x="58" y="43"/>
                        </a:lnTo>
                        <a:lnTo>
                          <a:pt x="0" y="4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68" name="CustomShape 54"/>
                  <p:cNvSpPr/>
                  <p:nvPr/>
                </p:nvSpPr>
                <p:spPr>
                  <a:xfrm>
                    <a:off x="2808360" y="5153400"/>
                    <a:ext cx="87120" cy="68760"/>
                  </a:xfrm>
                  <a:custGeom>
                    <a:avLst/>
                    <a:gdLst/>
                    <a:ahLst/>
                    <a:rect l="l" t="t" r="r" b="b"/>
                    <a:pathLst>
                      <a:path w="58" h="43">
                        <a:moveTo>
                          <a:pt x="15" y="14"/>
                        </a:moveTo>
                        <a:lnTo>
                          <a:pt x="15" y="28"/>
                        </a:lnTo>
                        <a:lnTo>
                          <a:pt x="44" y="28"/>
                        </a:lnTo>
                        <a:lnTo>
                          <a:pt x="44" y="14"/>
                        </a:lnTo>
                        <a:lnTo>
                          <a:pt x="15" y="14"/>
                        </a:lnTo>
                        <a:close/>
                        <a:moveTo>
                          <a:pt x="0" y="0"/>
                        </a:moveTo>
                        <a:lnTo>
                          <a:pt x="58" y="0"/>
                        </a:lnTo>
                        <a:lnTo>
                          <a:pt x="58" y="43"/>
                        </a:lnTo>
                        <a:lnTo>
                          <a:pt x="0" y="4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69" name="CustomShape 55"/>
                  <p:cNvSpPr/>
                  <p:nvPr/>
                </p:nvSpPr>
                <p:spPr>
                  <a:xfrm>
                    <a:off x="2586240" y="5247360"/>
                    <a:ext cx="343080" cy="2268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70" name="CustomShape 56"/>
                  <p:cNvSpPr/>
                  <p:nvPr/>
                </p:nvSpPr>
                <p:spPr>
                  <a:xfrm>
                    <a:off x="2231640" y="4749120"/>
                    <a:ext cx="330840" cy="685440"/>
                  </a:xfrm>
                  <a:custGeom>
                    <a:avLst/>
                    <a:gdLst/>
                    <a:ahLst/>
                    <a:rect l="l" t="t" r="r" b="b"/>
                    <a:pathLst>
                      <a:path w="216" h="417">
                        <a:moveTo>
                          <a:pt x="0" y="0"/>
                        </a:moveTo>
                        <a:lnTo>
                          <a:pt x="216" y="0"/>
                        </a:lnTo>
                        <a:lnTo>
                          <a:pt x="216" y="317"/>
                        </a:lnTo>
                        <a:lnTo>
                          <a:pt x="202" y="317"/>
                        </a:lnTo>
                        <a:lnTo>
                          <a:pt x="202" y="14"/>
                        </a:lnTo>
                        <a:lnTo>
                          <a:pt x="14" y="14"/>
                        </a:lnTo>
                        <a:lnTo>
                          <a:pt x="14" y="403"/>
                        </a:lnTo>
                        <a:lnTo>
                          <a:pt x="37" y="403"/>
                        </a:lnTo>
                        <a:lnTo>
                          <a:pt x="37" y="417"/>
                        </a:lnTo>
                        <a:lnTo>
                          <a:pt x="0" y="41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71" name="CustomShape 57"/>
                  <p:cNvSpPr/>
                  <p:nvPr/>
                </p:nvSpPr>
                <p:spPr>
                  <a:xfrm>
                    <a:off x="2253240" y="4701600"/>
                    <a:ext cx="287640" cy="68760"/>
                  </a:xfrm>
                  <a:custGeom>
                    <a:avLst/>
                    <a:gdLst/>
                    <a:ahLst/>
                    <a:rect l="l" t="t" r="r" b="b"/>
                    <a:pathLst>
                      <a:path w="188" h="43">
                        <a:moveTo>
                          <a:pt x="15" y="14"/>
                        </a:moveTo>
                        <a:lnTo>
                          <a:pt x="15" y="29"/>
                        </a:lnTo>
                        <a:lnTo>
                          <a:pt x="173" y="29"/>
                        </a:lnTo>
                        <a:lnTo>
                          <a:pt x="173" y="14"/>
                        </a:lnTo>
                        <a:lnTo>
                          <a:pt x="15" y="14"/>
                        </a:lnTo>
                        <a:close/>
                        <a:moveTo>
                          <a:pt x="0" y="0"/>
                        </a:moveTo>
                        <a:lnTo>
                          <a:pt x="188" y="0"/>
                        </a:lnTo>
                        <a:lnTo>
                          <a:pt x="188" y="43"/>
                        </a:lnTo>
                        <a:lnTo>
                          <a:pt x="0" y="4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72" name="CustomShape 58"/>
                  <p:cNvSpPr/>
                  <p:nvPr/>
                </p:nvSpPr>
                <p:spPr>
                  <a:xfrm>
                    <a:off x="2297880" y="4678200"/>
                    <a:ext cx="20880" cy="34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73" name="CustomShape 59"/>
                  <p:cNvSpPr/>
                  <p:nvPr/>
                </p:nvSpPr>
                <p:spPr>
                  <a:xfrm>
                    <a:off x="2475360" y="4678200"/>
                    <a:ext cx="20880" cy="34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</p:grpSp>
            <p:grpSp>
              <p:nvGrpSpPr>
                <p:cNvPr id="374" name="Group 60"/>
                <p:cNvGrpSpPr/>
                <p:nvPr/>
              </p:nvGrpSpPr>
              <p:grpSpPr>
                <a:xfrm>
                  <a:off x="1743480" y="5138280"/>
                  <a:ext cx="573840" cy="642600"/>
                  <a:chOff x="1743480" y="5138280"/>
                  <a:chExt cx="573840" cy="642600"/>
                </a:xfrm>
              </p:grpSpPr>
              <p:sp>
                <p:nvSpPr>
                  <p:cNvPr id="375" name="CustomShape 61"/>
                  <p:cNvSpPr/>
                  <p:nvPr/>
                </p:nvSpPr>
                <p:spPr>
                  <a:xfrm>
                    <a:off x="2018160" y="5192640"/>
                    <a:ext cx="22320" cy="115920"/>
                  </a:xfrm>
                  <a:custGeom>
                    <a:avLst/>
                    <a:gdLst/>
                    <a:ahLst/>
                    <a:rect l="l" t="t" r="r" b="b"/>
                    <a:pathLst>
                      <a:path w="25" h="105">
                        <a:moveTo>
                          <a:pt x="12" y="0"/>
                        </a:moveTo>
                        <a:lnTo>
                          <a:pt x="18" y="1"/>
                        </a:lnTo>
                        <a:lnTo>
                          <a:pt x="21" y="3"/>
                        </a:lnTo>
                        <a:lnTo>
                          <a:pt x="23" y="6"/>
                        </a:lnTo>
                        <a:lnTo>
                          <a:pt x="25" y="12"/>
                        </a:lnTo>
                        <a:lnTo>
                          <a:pt x="25" y="93"/>
                        </a:lnTo>
                        <a:lnTo>
                          <a:pt x="23" y="98"/>
                        </a:lnTo>
                        <a:lnTo>
                          <a:pt x="21" y="101"/>
                        </a:lnTo>
                        <a:lnTo>
                          <a:pt x="18" y="103"/>
                        </a:lnTo>
                        <a:lnTo>
                          <a:pt x="12" y="105"/>
                        </a:lnTo>
                        <a:lnTo>
                          <a:pt x="7" y="103"/>
                        </a:lnTo>
                        <a:lnTo>
                          <a:pt x="4" y="101"/>
                        </a:lnTo>
                        <a:lnTo>
                          <a:pt x="2" y="98"/>
                        </a:lnTo>
                        <a:lnTo>
                          <a:pt x="0" y="93"/>
                        </a:lnTo>
                        <a:lnTo>
                          <a:pt x="0" y="12"/>
                        </a:lnTo>
                        <a:lnTo>
                          <a:pt x="2" y="6"/>
                        </a:lnTo>
                        <a:lnTo>
                          <a:pt x="4" y="3"/>
                        </a:lnTo>
                        <a:lnTo>
                          <a:pt x="7" y="1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76" name="CustomShape 62"/>
                  <p:cNvSpPr/>
                  <p:nvPr/>
                </p:nvSpPr>
                <p:spPr>
                  <a:xfrm>
                    <a:off x="1975320" y="5238000"/>
                    <a:ext cx="106560" cy="25200"/>
                  </a:xfrm>
                  <a:custGeom>
                    <a:avLst/>
                    <a:gdLst/>
                    <a:ahLst/>
                    <a:rect l="l" t="t" r="r" b="b"/>
                    <a:pathLst>
                      <a:path w="105" h="22">
                        <a:moveTo>
                          <a:pt x="12" y="0"/>
                        </a:moveTo>
                        <a:lnTo>
                          <a:pt x="95" y="0"/>
                        </a:lnTo>
                        <a:lnTo>
                          <a:pt x="102" y="3"/>
                        </a:lnTo>
                        <a:lnTo>
                          <a:pt x="104" y="7"/>
                        </a:lnTo>
                        <a:lnTo>
                          <a:pt x="105" y="12"/>
                        </a:lnTo>
                        <a:lnTo>
                          <a:pt x="102" y="19"/>
                        </a:lnTo>
                        <a:lnTo>
                          <a:pt x="95" y="22"/>
                        </a:lnTo>
                        <a:lnTo>
                          <a:pt x="12" y="22"/>
                        </a:lnTo>
                        <a:lnTo>
                          <a:pt x="7" y="21"/>
                        </a:lnTo>
                        <a:lnTo>
                          <a:pt x="3" y="19"/>
                        </a:lnTo>
                        <a:lnTo>
                          <a:pt x="0" y="12"/>
                        </a:lnTo>
                        <a:lnTo>
                          <a:pt x="2" y="7"/>
                        </a:lnTo>
                        <a:lnTo>
                          <a:pt x="3" y="3"/>
                        </a:lnTo>
                        <a:lnTo>
                          <a:pt x="7" y="2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77" name="CustomShape 63"/>
                  <p:cNvSpPr/>
                  <p:nvPr/>
                </p:nvSpPr>
                <p:spPr>
                  <a:xfrm>
                    <a:off x="1893240" y="5138280"/>
                    <a:ext cx="272520" cy="150120"/>
                  </a:xfrm>
                  <a:custGeom>
                    <a:avLst/>
                    <a:gdLst/>
                    <a:ahLst/>
                    <a:rect l="l" t="t" r="r" b="b"/>
                    <a:pathLst>
                      <a:path w="267" h="133">
                        <a:moveTo>
                          <a:pt x="134" y="0"/>
                        </a:moveTo>
                        <a:lnTo>
                          <a:pt x="167" y="2"/>
                        </a:lnTo>
                        <a:lnTo>
                          <a:pt x="198" y="9"/>
                        </a:lnTo>
                        <a:lnTo>
                          <a:pt x="226" y="17"/>
                        </a:lnTo>
                        <a:lnTo>
                          <a:pt x="248" y="26"/>
                        </a:lnTo>
                        <a:lnTo>
                          <a:pt x="262" y="38"/>
                        </a:lnTo>
                        <a:lnTo>
                          <a:pt x="266" y="43"/>
                        </a:lnTo>
                        <a:lnTo>
                          <a:pt x="267" y="48"/>
                        </a:lnTo>
                        <a:lnTo>
                          <a:pt x="267" y="53"/>
                        </a:lnTo>
                        <a:lnTo>
                          <a:pt x="261" y="122"/>
                        </a:lnTo>
                        <a:lnTo>
                          <a:pt x="259" y="126"/>
                        </a:lnTo>
                        <a:lnTo>
                          <a:pt x="255" y="129"/>
                        </a:lnTo>
                        <a:lnTo>
                          <a:pt x="248" y="133"/>
                        </a:lnTo>
                        <a:lnTo>
                          <a:pt x="247" y="133"/>
                        </a:lnTo>
                        <a:lnTo>
                          <a:pt x="243" y="131"/>
                        </a:lnTo>
                        <a:lnTo>
                          <a:pt x="240" y="128"/>
                        </a:lnTo>
                        <a:lnTo>
                          <a:pt x="238" y="124"/>
                        </a:lnTo>
                        <a:lnTo>
                          <a:pt x="236" y="119"/>
                        </a:lnTo>
                        <a:lnTo>
                          <a:pt x="245" y="53"/>
                        </a:lnTo>
                        <a:lnTo>
                          <a:pt x="235" y="47"/>
                        </a:lnTo>
                        <a:lnTo>
                          <a:pt x="217" y="40"/>
                        </a:lnTo>
                        <a:lnTo>
                          <a:pt x="193" y="31"/>
                        </a:lnTo>
                        <a:lnTo>
                          <a:pt x="166" y="24"/>
                        </a:lnTo>
                        <a:lnTo>
                          <a:pt x="134" y="22"/>
                        </a:lnTo>
                        <a:lnTo>
                          <a:pt x="103" y="24"/>
                        </a:lnTo>
                        <a:lnTo>
                          <a:pt x="76" y="31"/>
                        </a:lnTo>
                        <a:lnTo>
                          <a:pt x="52" y="40"/>
                        </a:lnTo>
                        <a:lnTo>
                          <a:pt x="34" y="47"/>
                        </a:lnTo>
                        <a:lnTo>
                          <a:pt x="24" y="53"/>
                        </a:lnTo>
                        <a:lnTo>
                          <a:pt x="31" y="119"/>
                        </a:lnTo>
                        <a:lnTo>
                          <a:pt x="31" y="124"/>
                        </a:lnTo>
                        <a:lnTo>
                          <a:pt x="29" y="128"/>
                        </a:lnTo>
                        <a:lnTo>
                          <a:pt x="26" y="131"/>
                        </a:lnTo>
                        <a:lnTo>
                          <a:pt x="21" y="133"/>
                        </a:lnTo>
                        <a:lnTo>
                          <a:pt x="17" y="131"/>
                        </a:lnTo>
                        <a:lnTo>
                          <a:pt x="12" y="129"/>
                        </a:lnTo>
                        <a:lnTo>
                          <a:pt x="8" y="122"/>
                        </a:lnTo>
                        <a:lnTo>
                          <a:pt x="0" y="53"/>
                        </a:lnTo>
                        <a:lnTo>
                          <a:pt x="0" y="48"/>
                        </a:lnTo>
                        <a:lnTo>
                          <a:pt x="7" y="38"/>
                        </a:lnTo>
                        <a:lnTo>
                          <a:pt x="21" y="26"/>
                        </a:lnTo>
                        <a:lnTo>
                          <a:pt x="43" y="17"/>
                        </a:lnTo>
                        <a:lnTo>
                          <a:pt x="71" y="9"/>
                        </a:lnTo>
                        <a:lnTo>
                          <a:pt x="102" y="2"/>
                        </a:lnTo>
                        <a:lnTo>
                          <a:pt x="134" y="0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78" name="CustomShape 64"/>
                  <p:cNvSpPr/>
                  <p:nvPr/>
                </p:nvSpPr>
                <p:spPr>
                  <a:xfrm>
                    <a:off x="1743480" y="5587560"/>
                    <a:ext cx="573840" cy="192960"/>
                  </a:xfrm>
                  <a:custGeom>
                    <a:avLst/>
                    <a:gdLst/>
                    <a:ahLst/>
                    <a:rect l="l" t="t" r="r" b="b"/>
                    <a:pathLst>
                      <a:path w="563" h="171">
                        <a:moveTo>
                          <a:pt x="185" y="0"/>
                        </a:moveTo>
                        <a:lnTo>
                          <a:pt x="195" y="0"/>
                        </a:lnTo>
                        <a:lnTo>
                          <a:pt x="199" y="2"/>
                        </a:lnTo>
                        <a:lnTo>
                          <a:pt x="202" y="9"/>
                        </a:lnTo>
                        <a:lnTo>
                          <a:pt x="212" y="42"/>
                        </a:lnTo>
                        <a:lnTo>
                          <a:pt x="226" y="69"/>
                        </a:lnTo>
                        <a:lnTo>
                          <a:pt x="243" y="90"/>
                        </a:lnTo>
                        <a:lnTo>
                          <a:pt x="261" y="102"/>
                        </a:lnTo>
                        <a:lnTo>
                          <a:pt x="281" y="107"/>
                        </a:lnTo>
                        <a:lnTo>
                          <a:pt x="300" y="102"/>
                        </a:lnTo>
                        <a:lnTo>
                          <a:pt x="318" y="90"/>
                        </a:lnTo>
                        <a:lnTo>
                          <a:pt x="335" y="69"/>
                        </a:lnTo>
                        <a:lnTo>
                          <a:pt x="349" y="42"/>
                        </a:lnTo>
                        <a:lnTo>
                          <a:pt x="359" y="9"/>
                        </a:lnTo>
                        <a:lnTo>
                          <a:pt x="361" y="4"/>
                        </a:lnTo>
                        <a:lnTo>
                          <a:pt x="368" y="0"/>
                        </a:lnTo>
                        <a:lnTo>
                          <a:pt x="375" y="0"/>
                        </a:lnTo>
                        <a:lnTo>
                          <a:pt x="378" y="2"/>
                        </a:lnTo>
                        <a:lnTo>
                          <a:pt x="395" y="9"/>
                        </a:lnTo>
                        <a:lnTo>
                          <a:pt x="420" y="16"/>
                        </a:lnTo>
                        <a:lnTo>
                          <a:pt x="478" y="30"/>
                        </a:lnTo>
                        <a:lnTo>
                          <a:pt x="502" y="33"/>
                        </a:lnTo>
                        <a:lnTo>
                          <a:pt x="520" y="38"/>
                        </a:lnTo>
                        <a:lnTo>
                          <a:pt x="535" y="45"/>
                        </a:lnTo>
                        <a:lnTo>
                          <a:pt x="549" y="56"/>
                        </a:lnTo>
                        <a:lnTo>
                          <a:pt x="559" y="69"/>
                        </a:lnTo>
                        <a:lnTo>
                          <a:pt x="563" y="87"/>
                        </a:lnTo>
                        <a:lnTo>
                          <a:pt x="563" y="99"/>
                        </a:lnTo>
                        <a:lnTo>
                          <a:pt x="554" y="163"/>
                        </a:lnTo>
                        <a:lnTo>
                          <a:pt x="553" y="166"/>
                        </a:lnTo>
                        <a:lnTo>
                          <a:pt x="549" y="169"/>
                        </a:lnTo>
                        <a:lnTo>
                          <a:pt x="546" y="171"/>
                        </a:lnTo>
                        <a:lnTo>
                          <a:pt x="540" y="171"/>
                        </a:lnTo>
                        <a:lnTo>
                          <a:pt x="534" y="168"/>
                        </a:lnTo>
                        <a:lnTo>
                          <a:pt x="532" y="163"/>
                        </a:lnTo>
                        <a:lnTo>
                          <a:pt x="532" y="159"/>
                        </a:lnTo>
                        <a:lnTo>
                          <a:pt x="540" y="97"/>
                        </a:lnTo>
                        <a:lnTo>
                          <a:pt x="540" y="87"/>
                        </a:lnTo>
                        <a:lnTo>
                          <a:pt x="537" y="76"/>
                        </a:lnTo>
                        <a:lnTo>
                          <a:pt x="527" y="68"/>
                        </a:lnTo>
                        <a:lnTo>
                          <a:pt x="513" y="61"/>
                        </a:lnTo>
                        <a:lnTo>
                          <a:pt x="497" y="57"/>
                        </a:lnTo>
                        <a:lnTo>
                          <a:pt x="480" y="54"/>
                        </a:lnTo>
                        <a:lnTo>
                          <a:pt x="456" y="49"/>
                        </a:lnTo>
                        <a:lnTo>
                          <a:pt x="428" y="43"/>
                        </a:lnTo>
                        <a:lnTo>
                          <a:pt x="402" y="35"/>
                        </a:lnTo>
                        <a:lnTo>
                          <a:pt x="378" y="26"/>
                        </a:lnTo>
                        <a:lnTo>
                          <a:pt x="364" y="62"/>
                        </a:lnTo>
                        <a:lnTo>
                          <a:pt x="347" y="92"/>
                        </a:lnTo>
                        <a:lnTo>
                          <a:pt x="328" y="112"/>
                        </a:lnTo>
                        <a:lnTo>
                          <a:pt x="306" y="125"/>
                        </a:lnTo>
                        <a:lnTo>
                          <a:pt x="281" y="130"/>
                        </a:lnTo>
                        <a:lnTo>
                          <a:pt x="257" y="125"/>
                        </a:lnTo>
                        <a:lnTo>
                          <a:pt x="235" y="112"/>
                        </a:lnTo>
                        <a:lnTo>
                          <a:pt x="214" y="92"/>
                        </a:lnTo>
                        <a:lnTo>
                          <a:pt x="197" y="62"/>
                        </a:lnTo>
                        <a:lnTo>
                          <a:pt x="183" y="26"/>
                        </a:lnTo>
                        <a:lnTo>
                          <a:pt x="161" y="35"/>
                        </a:lnTo>
                        <a:lnTo>
                          <a:pt x="133" y="43"/>
                        </a:lnTo>
                        <a:lnTo>
                          <a:pt x="105" y="49"/>
                        </a:lnTo>
                        <a:lnTo>
                          <a:pt x="81" y="54"/>
                        </a:lnTo>
                        <a:lnTo>
                          <a:pt x="64" y="57"/>
                        </a:lnTo>
                        <a:lnTo>
                          <a:pt x="50" y="61"/>
                        </a:lnTo>
                        <a:lnTo>
                          <a:pt x="36" y="68"/>
                        </a:lnTo>
                        <a:lnTo>
                          <a:pt x="26" y="76"/>
                        </a:lnTo>
                        <a:lnTo>
                          <a:pt x="22" y="87"/>
                        </a:lnTo>
                        <a:lnTo>
                          <a:pt x="22" y="97"/>
                        </a:lnTo>
                        <a:lnTo>
                          <a:pt x="31" y="159"/>
                        </a:lnTo>
                        <a:lnTo>
                          <a:pt x="31" y="163"/>
                        </a:lnTo>
                        <a:lnTo>
                          <a:pt x="29" y="168"/>
                        </a:lnTo>
                        <a:lnTo>
                          <a:pt x="26" y="169"/>
                        </a:lnTo>
                        <a:lnTo>
                          <a:pt x="21" y="171"/>
                        </a:lnTo>
                        <a:lnTo>
                          <a:pt x="17" y="171"/>
                        </a:lnTo>
                        <a:lnTo>
                          <a:pt x="12" y="169"/>
                        </a:lnTo>
                        <a:lnTo>
                          <a:pt x="9" y="163"/>
                        </a:lnTo>
                        <a:lnTo>
                          <a:pt x="0" y="99"/>
                        </a:lnTo>
                        <a:lnTo>
                          <a:pt x="0" y="87"/>
                        </a:lnTo>
                        <a:lnTo>
                          <a:pt x="3" y="69"/>
                        </a:lnTo>
                        <a:lnTo>
                          <a:pt x="14" y="56"/>
                        </a:lnTo>
                        <a:lnTo>
                          <a:pt x="28" y="45"/>
                        </a:lnTo>
                        <a:lnTo>
                          <a:pt x="43" y="38"/>
                        </a:lnTo>
                        <a:lnTo>
                          <a:pt x="60" y="33"/>
                        </a:lnTo>
                        <a:lnTo>
                          <a:pt x="85" y="30"/>
                        </a:lnTo>
                        <a:lnTo>
                          <a:pt x="114" y="23"/>
                        </a:lnTo>
                        <a:lnTo>
                          <a:pt x="142" y="16"/>
                        </a:lnTo>
                        <a:lnTo>
                          <a:pt x="168" y="9"/>
                        </a:lnTo>
                        <a:lnTo>
                          <a:pt x="185" y="2"/>
                        </a:lnTo>
                        <a:lnTo>
                          <a:pt x="185" y="0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79" name="CustomShape 65"/>
                  <p:cNvSpPr/>
                  <p:nvPr/>
                </p:nvSpPr>
                <p:spPr>
                  <a:xfrm>
                    <a:off x="2114640" y="5755680"/>
                    <a:ext cx="102240" cy="25200"/>
                  </a:xfrm>
                  <a:custGeom>
                    <a:avLst/>
                    <a:gdLst/>
                    <a:ahLst/>
                    <a:rect l="l" t="t" r="r" b="b"/>
                    <a:pathLst>
                      <a:path w="101" h="22">
                        <a:moveTo>
                          <a:pt x="10" y="0"/>
                        </a:moveTo>
                        <a:lnTo>
                          <a:pt x="89" y="0"/>
                        </a:lnTo>
                        <a:lnTo>
                          <a:pt x="95" y="1"/>
                        </a:lnTo>
                        <a:lnTo>
                          <a:pt x="98" y="3"/>
                        </a:lnTo>
                        <a:lnTo>
                          <a:pt x="100" y="7"/>
                        </a:lnTo>
                        <a:lnTo>
                          <a:pt x="101" y="12"/>
                        </a:lnTo>
                        <a:lnTo>
                          <a:pt x="98" y="19"/>
                        </a:lnTo>
                        <a:lnTo>
                          <a:pt x="95" y="20"/>
                        </a:lnTo>
                        <a:lnTo>
                          <a:pt x="89" y="22"/>
                        </a:lnTo>
                        <a:lnTo>
                          <a:pt x="10" y="22"/>
                        </a:lnTo>
                        <a:lnTo>
                          <a:pt x="3" y="19"/>
                        </a:lnTo>
                        <a:lnTo>
                          <a:pt x="0" y="12"/>
                        </a:lnTo>
                        <a:lnTo>
                          <a:pt x="1" y="7"/>
                        </a:lnTo>
                        <a:lnTo>
                          <a:pt x="3" y="3"/>
                        </a:lnTo>
                        <a:lnTo>
                          <a:pt x="10" y="0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  <p:sp>
                <p:nvSpPr>
                  <p:cNvPr id="380" name="CustomShape 66"/>
                  <p:cNvSpPr/>
                  <p:nvPr/>
                </p:nvSpPr>
                <p:spPr>
                  <a:xfrm>
                    <a:off x="1884960" y="5310720"/>
                    <a:ext cx="288720" cy="284040"/>
                  </a:xfrm>
                  <a:custGeom>
                    <a:avLst/>
                    <a:gdLst/>
                    <a:ahLst/>
                    <a:rect l="l" t="t" r="r" b="b"/>
                    <a:pathLst>
                      <a:path w="285" h="252">
                        <a:moveTo>
                          <a:pt x="57" y="22"/>
                        </a:moveTo>
                        <a:lnTo>
                          <a:pt x="52" y="27"/>
                        </a:lnTo>
                        <a:lnTo>
                          <a:pt x="50" y="31"/>
                        </a:lnTo>
                        <a:lnTo>
                          <a:pt x="49" y="41"/>
                        </a:lnTo>
                        <a:lnTo>
                          <a:pt x="47" y="57"/>
                        </a:lnTo>
                        <a:lnTo>
                          <a:pt x="47" y="60"/>
                        </a:lnTo>
                        <a:lnTo>
                          <a:pt x="49" y="64"/>
                        </a:lnTo>
                        <a:lnTo>
                          <a:pt x="49" y="72"/>
                        </a:lnTo>
                        <a:lnTo>
                          <a:pt x="47" y="81"/>
                        </a:lnTo>
                        <a:lnTo>
                          <a:pt x="42" y="88"/>
                        </a:lnTo>
                        <a:lnTo>
                          <a:pt x="31" y="91"/>
                        </a:lnTo>
                        <a:lnTo>
                          <a:pt x="28" y="93"/>
                        </a:lnTo>
                        <a:lnTo>
                          <a:pt x="26" y="97"/>
                        </a:lnTo>
                        <a:lnTo>
                          <a:pt x="24" y="98"/>
                        </a:lnTo>
                        <a:lnTo>
                          <a:pt x="24" y="107"/>
                        </a:lnTo>
                        <a:lnTo>
                          <a:pt x="26" y="122"/>
                        </a:lnTo>
                        <a:lnTo>
                          <a:pt x="31" y="134"/>
                        </a:lnTo>
                        <a:lnTo>
                          <a:pt x="38" y="141"/>
                        </a:lnTo>
                        <a:lnTo>
                          <a:pt x="49" y="141"/>
                        </a:lnTo>
                        <a:lnTo>
                          <a:pt x="52" y="143"/>
                        </a:lnTo>
                        <a:lnTo>
                          <a:pt x="55" y="147"/>
                        </a:lnTo>
                        <a:lnTo>
                          <a:pt x="57" y="150"/>
                        </a:lnTo>
                        <a:lnTo>
                          <a:pt x="68" y="178"/>
                        </a:lnTo>
                        <a:lnTo>
                          <a:pt x="81" y="198"/>
                        </a:lnTo>
                        <a:lnTo>
                          <a:pt x="100" y="216"/>
                        </a:lnTo>
                        <a:lnTo>
                          <a:pt x="121" y="226"/>
                        </a:lnTo>
                        <a:lnTo>
                          <a:pt x="143" y="229"/>
                        </a:lnTo>
                        <a:lnTo>
                          <a:pt x="166" y="226"/>
                        </a:lnTo>
                        <a:lnTo>
                          <a:pt x="187" y="216"/>
                        </a:lnTo>
                        <a:lnTo>
                          <a:pt x="206" y="198"/>
                        </a:lnTo>
                        <a:lnTo>
                          <a:pt x="219" y="178"/>
                        </a:lnTo>
                        <a:lnTo>
                          <a:pt x="230" y="150"/>
                        </a:lnTo>
                        <a:lnTo>
                          <a:pt x="232" y="147"/>
                        </a:lnTo>
                        <a:lnTo>
                          <a:pt x="235" y="143"/>
                        </a:lnTo>
                        <a:lnTo>
                          <a:pt x="238" y="141"/>
                        </a:lnTo>
                        <a:lnTo>
                          <a:pt x="244" y="141"/>
                        </a:lnTo>
                        <a:lnTo>
                          <a:pt x="245" y="143"/>
                        </a:lnTo>
                        <a:lnTo>
                          <a:pt x="247" y="141"/>
                        </a:lnTo>
                        <a:lnTo>
                          <a:pt x="251" y="140"/>
                        </a:lnTo>
                        <a:lnTo>
                          <a:pt x="252" y="138"/>
                        </a:lnTo>
                        <a:lnTo>
                          <a:pt x="254" y="134"/>
                        </a:lnTo>
                        <a:lnTo>
                          <a:pt x="257" y="129"/>
                        </a:lnTo>
                        <a:lnTo>
                          <a:pt x="261" y="122"/>
                        </a:lnTo>
                        <a:lnTo>
                          <a:pt x="263" y="116"/>
                        </a:lnTo>
                        <a:lnTo>
                          <a:pt x="263" y="103"/>
                        </a:lnTo>
                        <a:lnTo>
                          <a:pt x="261" y="100"/>
                        </a:lnTo>
                        <a:lnTo>
                          <a:pt x="261" y="97"/>
                        </a:lnTo>
                        <a:lnTo>
                          <a:pt x="259" y="93"/>
                        </a:lnTo>
                        <a:lnTo>
                          <a:pt x="256" y="91"/>
                        </a:lnTo>
                        <a:lnTo>
                          <a:pt x="247" y="90"/>
                        </a:lnTo>
                        <a:lnTo>
                          <a:pt x="242" y="84"/>
                        </a:lnTo>
                        <a:lnTo>
                          <a:pt x="238" y="78"/>
                        </a:lnTo>
                        <a:lnTo>
                          <a:pt x="238" y="41"/>
                        </a:lnTo>
                        <a:lnTo>
                          <a:pt x="235" y="31"/>
                        </a:lnTo>
                        <a:lnTo>
                          <a:pt x="233" y="27"/>
                        </a:lnTo>
                        <a:lnTo>
                          <a:pt x="232" y="26"/>
                        </a:lnTo>
                        <a:lnTo>
                          <a:pt x="232" y="24"/>
                        </a:lnTo>
                        <a:lnTo>
                          <a:pt x="230" y="24"/>
                        </a:lnTo>
                        <a:lnTo>
                          <a:pt x="230" y="22"/>
                        </a:lnTo>
                        <a:lnTo>
                          <a:pt x="225" y="22"/>
                        </a:lnTo>
                        <a:lnTo>
                          <a:pt x="221" y="24"/>
                        </a:lnTo>
                        <a:lnTo>
                          <a:pt x="216" y="26"/>
                        </a:lnTo>
                        <a:lnTo>
                          <a:pt x="211" y="29"/>
                        </a:lnTo>
                        <a:lnTo>
                          <a:pt x="204" y="34"/>
                        </a:lnTo>
                        <a:lnTo>
                          <a:pt x="200" y="36"/>
                        </a:lnTo>
                        <a:lnTo>
                          <a:pt x="199" y="40"/>
                        </a:lnTo>
                        <a:lnTo>
                          <a:pt x="195" y="41"/>
                        </a:lnTo>
                        <a:lnTo>
                          <a:pt x="185" y="50"/>
                        </a:lnTo>
                        <a:lnTo>
                          <a:pt x="175" y="55"/>
                        </a:lnTo>
                        <a:lnTo>
                          <a:pt x="161" y="59"/>
                        </a:lnTo>
                        <a:lnTo>
                          <a:pt x="143" y="60"/>
                        </a:lnTo>
                        <a:lnTo>
                          <a:pt x="126" y="59"/>
                        </a:lnTo>
                        <a:lnTo>
                          <a:pt x="112" y="55"/>
                        </a:lnTo>
                        <a:lnTo>
                          <a:pt x="102" y="50"/>
                        </a:lnTo>
                        <a:lnTo>
                          <a:pt x="92" y="41"/>
                        </a:lnTo>
                        <a:lnTo>
                          <a:pt x="88" y="40"/>
                        </a:lnTo>
                        <a:lnTo>
                          <a:pt x="86" y="36"/>
                        </a:lnTo>
                        <a:lnTo>
                          <a:pt x="83" y="34"/>
                        </a:lnTo>
                        <a:lnTo>
                          <a:pt x="76" y="29"/>
                        </a:lnTo>
                        <a:lnTo>
                          <a:pt x="71" y="27"/>
                        </a:lnTo>
                        <a:lnTo>
                          <a:pt x="68" y="24"/>
                        </a:lnTo>
                        <a:lnTo>
                          <a:pt x="64" y="22"/>
                        </a:lnTo>
                        <a:lnTo>
                          <a:pt x="57" y="22"/>
                        </a:lnTo>
                        <a:close/>
                        <a:moveTo>
                          <a:pt x="54" y="0"/>
                        </a:moveTo>
                        <a:lnTo>
                          <a:pt x="59" y="0"/>
                        </a:lnTo>
                        <a:lnTo>
                          <a:pt x="80" y="5"/>
                        </a:lnTo>
                        <a:lnTo>
                          <a:pt x="97" y="15"/>
                        </a:lnTo>
                        <a:lnTo>
                          <a:pt x="102" y="21"/>
                        </a:lnTo>
                        <a:lnTo>
                          <a:pt x="105" y="22"/>
                        </a:lnTo>
                        <a:lnTo>
                          <a:pt x="116" y="31"/>
                        </a:lnTo>
                        <a:lnTo>
                          <a:pt x="128" y="34"/>
                        </a:lnTo>
                        <a:lnTo>
                          <a:pt x="143" y="36"/>
                        </a:lnTo>
                        <a:lnTo>
                          <a:pt x="159" y="34"/>
                        </a:lnTo>
                        <a:lnTo>
                          <a:pt x="171" y="31"/>
                        </a:lnTo>
                        <a:lnTo>
                          <a:pt x="181" y="22"/>
                        </a:lnTo>
                        <a:lnTo>
                          <a:pt x="185" y="19"/>
                        </a:lnTo>
                        <a:lnTo>
                          <a:pt x="200" y="8"/>
                        </a:lnTo>
                        <a:lnTo>
                          <a:pt x="213" y="2"/>
                        </a:lnTo>
                        <a:lnTo>
                          <a:pt x="226" y="0"/>
                        </a:lnTo>
                        <a:lnTo>
                          <a:pt x="233" y="0"/>
                        </a:lnTo>
                        <a:lnTo>
                          <a:pt x="244" y="3"/>
                        </a:lnTo>
                        <a:lnTo>
                          <a:pt x="247" y="7"/>
                        </a:lnTo>
                        <a:lnTo>
                          <a:pt x="256" y="19"/>
                        </a:lnTo>
                        <a:lnTo>
                          <a:pt x="261" y="34"/>
                        </a:lnTo>
                        <a:lnTo>
                          <a:pt x="263" y="57"/>
                        </a:lnTo>
                        <a:lnTo>
                          <a:pt x="263" y="62"/>
                        </a:lnTo>
                        <a:lnTo>
                          <a:pt x="261" y="65"/>
                        </a:lnTo>
                        <a:lnTo>
                          <a:pt x="261" y="69"/>
                        </a:lnTo>
                        <a:lnTo>
                          <a:pt x="275" y="76"/>
                        </a:lnTo>
                        <a:lnTo>
                          <a:pt x="283" y="90"/>
                        </a:lnTo>
                        <a:lnTo>
                          <a:pt x="285" y="109"/>
                        </a:lnTo>
                        <a:lnTo>
                          <a:pt x="282" y="129"/>
                        </a:lnTo>
                        <a:lnTo>
                          <a:pt x="275" y="148"/>
                        </a:lnTo>
                        <a:lnTo>
                          <a:pt x="270" y="155"/>
                        </a:lnTo>
                        <a:lnTo>
                          <a:pt x="263" y="160"/>
                        </a:lnTo>
                        <a:lnTo>
                          <a:pt x="256" y="164"/>
                        </a:lnTo>
                        <a:lnTo>
                          <a:pt x="249" y="166"/>
                        </a:lnTo>
                        <a:lnTo>
                          <a:pt x="235" y="195"/>
                        </a:lnTo>
                        <a:lnTo>
                          <a:pt x="218" y="219"/>
                        </a:lnTo>
                        <a:lnTo>
                          <a:pt x="195" y="236"/>
                        </a:lnTo>
                        <a:lnTo>
                          <a:pt x="171" y="248"/>
                        </a:lnTo>
                        <a:lnTo>
                          <a:pt x="143" y="252"/>
                        </a:lnTo>
                        <a:lnTo>
                          <a:pt x="116" y="248"/>
                        </a:lnTo>
                        <a:lnTo>
                          <a:pt x="90" y="236"/>
                        </a:lnTo>
                        <a:lnTo>
                          <a:pt x="69" y="219"/>
                        </a:lnTo>
                        <a:lnTo>
                          <a:pt x="50" y="195"/>
                        </a:lnTo>
                        <a:lnTo>
                          <a:pt x="36" y="166"/>
                        </a:lnTo>
                        <a:lnTo>
                          <a:pt x="30" y="164"/>
                        </a:lnTo>
                        <a:lnTo>
                          <a:pt x="24" y="160"/>
                        </a:lnTo>
                        <a:lnTo>
                          <a:pt x="17" y="155"/>
                        </a:lnTo>
                        <a:lnTo>
                          <a:pt x="12" y="148"/>
                        </a:lnTo>
                        <a:lnTo>
                          <a:pt x="4" y="129"/>
                        </a:lnTo>
                        <a:lnTo>
                          <a:pt x="0" y="109"/>
                        </a:lnTo>
                        <a:lnTo>
                          <a:pt x="4" y="90"/>
                        </a:lnTo>
                        <a:lnTo>
                          <a:pt x="12" y="76"/>
                        </a:lnTo>
                        <a:lnTo>
                          <a:pt x="24" y="69"/>
                        </a:lnTo>
                        <a:lnTo>
                          <a:pt x="24" y="57"/>
                        </a:lnTo>
                        <a:lnTo>
                          <a:pt x="26" y="34"/>
                        </a:lnTo>
                        <a:lnTo>
                          <a:pt x="31" y="19"/>
                        </a:lnTo>
                        <a:lnTo>
                          <a:pt x="40" y="7"/>
                        </a:lnTo>
                        <a:lnTo>
                          <a:pt x="43" y="3"/>
                        </a:lnTo>
                        <a:lnTo>
                          <a:pt x="54" y="0"/>
                        </a:lnTo>
                        <a:close/>
                      </a:path>
                    </a:pathLst>
                  </a:custGeom>
                  <a:noFill/>
                  <a:ln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</p:sp>
            </p:grpSp>
          </p:grpSp>
          <p:sp>
            <p:nvSpPr>
              <p:cNvPr id="381" name="CustomShape 67"/>
              <p:cNvSpPr/>
              <p:nvPr/>
            </p:nvSpPr>
            <p:spPr>
              <a:xfrm>
                <a:off x="2659680" y="4497120"/>
                <a:ext cx="636480" cy="3319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/>
              <a:p>
                <a:pPr>
                  <a:lnSpc>
                    <a:spcPct val="100000"/>
                  </a:lnSpc>
                </a:pPr>
                <a:r>
                  <a:rPr b="1" lang="ru-RU" sz="1600" spc="-1" strike="noStrike">
                    <a:solidFill>
                      <a:srgbClr val="ff0000"/>
                    </a:solidFill>
                    <a:latin typeface="Arial"/>
                    <a:ea typeface="DejaVu Sans"/>
                  </a:rPr>
                  <a:t>МСЭ</a:t>
                </a:r>
                <a:endParaRPr b="0" lang="ru-RU" sz="1600" spc="-1" strike="noStrike">
                  <a:latin typeface="Arial"/>
                </a:endParaRPr>
              </a:p>
            </p:txBody>
          </p:sp>
        </p:grpSp>
      </p:grpSp>
      <p:sp>
        <p:nvSpPr>
          <p:cNvPr id="382" name="CustomShape 68"/>
          <p:cNvSpPr/>
          <p:nvPr/>
        </p:nvSpPr>
        <p:spPr>
          <a:xfrm>
            <a:off x="4758120" y="2065320"/>
            <a:ext cx="2794680" cy="81864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Принятие решения о направлении 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гражданина на МСЭ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383" name="CustomShape 69"/>
          <p:cNvSpPr/>
          <p:nvPr/>
        </p:nvSpPr>
        <p:spPr>
          <a:xfrm>
            <a:off x="9323640" y="2065320"/>
            <a:ext cx="2469240" cy="106200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Принятие решения об отказе 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 направлении гражданина на МСЭ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384" name="CustomShape 70"/>
          <p:cNvSpPr/>
          <p:nvPr/>
        </p:nvSpPr>
        <p:spPr>
          <a:xfrm>
            <a:off x="4179240" y="4245120"/>
            <a:ext cx="2954160" cy="57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(</a:t>
            </a:r>
            <a:r>
              <a:rPr b="0" lang="ru-RU" sz="16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в срок </a:t>
            </a:r>
            <a:r>
              <a:rPr b="1" lang="ru-RU" sz="16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не позднее 30 дней 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с даты решения ВК)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385" name="CustomShape 71"/>
          <p:cNvSpPr/>
          <p:nvPr/>
        </p:nvSpPr>
        <p:spPr>
          <a:xfrm>
            <a:off x="9289080" y="3304080"/>
            <a:ext cx="2744640" cy="1305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Гражданин вправе подать </a:t>
            </a: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ЖАЛОБУ 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на решение медицинской организации в региональный Минздрав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386" name="CustomShape 72"/>
          <p:cNvSpPr/>
          <p:nvPr/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r">
              <a:lnSpc>
                <a:spcPct val="100000"/>
              </a:lnSpc>
            </a:pPr>
            <a:fld id="{CF8EB3C5-06C4-4C00-B7B5-9836ED947940}" type="slidenum">
              <a:rPr b="0" lang="ru-RU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1</a:t>
            </a:fld>
            <a:endParaRPr b="0" lang="ru-RU" sz="1200" spc="-1" strike="noStrike">
              <a:latin typeface="Arial"/>
            </a:endParaRPr>
          </a:p>
        </p:txBody>
      </p:sp>
    </p:spTree>
  </p:cSld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Рисунок 1" descr=""/>
          <p:cNvPicPr/>
          <p:nvPr/>
        </p:nvPicPr>
        <p:blipFill>
          <a:blip r:embed="rId1"/>
          <a:stretch/>
        </p:blipFill>
        <p:spPr>
          <a:xfrm>
            <a:off x="115920" y="5792040"/>
            <a:ext cx="11903040" cy="1010160"/>
          </a:xfrm>
          <a:prstGeom prst="rect">
            <a:avLst/>
          </a:prstGeom>
          <a:ln>
            <a:noFill/>
          </a:ln>
        </p:spPr>
      </p:pic>
      <p:sp>
        <p:nvSpPr>
          <p:cNvPr id="388" name="CustomShape 1"/>
          <p:cNvSpPr/>
          <p:nvPr/>
        </p:nvSpPr>
        <p:spPr>
          <a:xfrm>
            <a:off x="331200" y="1335600"/>
            <a:ext cx="6299640" cy="1222560"/>
          </a:xfrm>
          <a:prstGeom prst="rect">
            <a:avLst/>
          </a:prstGeom>
          <a:solidFill>
            <a:schemeClr val="bg1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ФОРМА СОГЛАСИЯ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гражданина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(его законного или уполномоченного представителя)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на направление и </a:t>
            </a: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проведение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медико-социальной экспертизы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утверждается Министерством здравоохранения Российской Федерации по согласованию с Министерством труда и социальной защиты Российской Федерации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389" name="CustomShape 2"/>
          <p:cNvSpPr/>
          <p:nvPr/>
        </p:nvSpPr>
        <p:spPr>
          <a:xfrm>
            <a:off x="8674200" y="1179360"/>
            <a:ext cx="2511000" cy="5151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ГРАЖДАНИН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390" name="CustomShape 3"/>
          <p:cNvSpPr/>
          <p:nvPr/>
        </p:nvSpPr>
        <p:spPr>
          <a:xfrm>
            <a:off x="7084800" y="4060440"/>
            <a:ext cx="4894920" cy="1551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информирует о предпочтительном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способе получения уведомления</a:t>
            </a:r>
            <a:r>
              <a:rPr b="0" lang="ru-RU" sz="24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о проведении медико-социальной экспертизы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391" name="CustomShape 4"/>
          <p:cNvSpPr/>
          <p:nvPr/>
        </p:nvSpPr>
        <p:spPr>
          <a:xfrm>
            <a:off x="8150760" y="1959840"/>
            <a:ext cx="3777480" cy="11858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указывает предпочтительную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форму проведения МСЭ 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392" name="CustomShape 5"/>
          <p:cNvSpPr/>
          <p:nvPr/>
        </p:nvSpPr>
        <p:spPr>
          <a:xfrm>
            <a:off x="8860680" y="3275280"/>
            <a:ext cx="1168200" cy="515160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ОЧНО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393" name="CustomShape 6"/>
          <p:cNvSpPr/>
          <p:nvPr/>
        </p:nvSpPr>
        <p:spPr>
          <a:xfrm>
            <a:off x="10228320" y="3275640"/>
            <a:ext cx="1585800" cy="515160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ru-RU" sz="28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ЗАОЧНО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394" name="Рисунок 8" descr=""/>
          <p:cNvPicPr/>
          <p:nvPr/>
        </p:nvPicPr>
        <p:blipFill>
          <a:blip r:embed="rId2"/>
          <a:srcRect l="0" t="11362" r="0" b="0"/>
          <a:stretch/>
        </p:blipFill>
        <p:spPr>
          <a:xfrm>
            <a:off x="0" y="2830320"/>
            <a:ext cx="1506600" cy="1343520"/>
          </a:xfrm>
          <a:prstGeom prst="rect">
            <a:avLst/>
          </a:prstGeom>
          <a:ln>
            <a:noFill/>
          </a:ln>
        </p:spPr>
      </p:pic>
      <p:sp>
        <p:nvSpPr>
          <p:cNvPr id="395" name="CustomShape 7"/>
          <p:cNvSpPr/>
          <p:nvPr/>
        </p:nvSpPr>
        <p:spPr>
          <a:xfrm>
            <a:off x="1325880" y="3480480"/>
            <a:ext cx="5141520" cy="161316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0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ПОДАЕТСЯ 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0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В МЕДИЦИНСКУЮ ОРГАНИЗАЦИЮ 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0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после принятия ВК медицинской организации </a:t>
            </a:r>
            <a:endParaRPr b="0" lang="ru-RU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0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решения о направлении его на МСЭ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396" name="CustomShape 8"/>
          <p:cNvSpPr/>
          <p:nvPr/>
        </p:nvSpPr>
        <p:spPr>
          <a:xfrm>
            <a:off x="1339200" y="5550840"/>
            <a:ext cx="2446920" cy="36288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На бумажном носителе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397" name="Рисунок 24" descr=""/>
          <p:cNvPicPr/>
          <p:nvPr/>
        </p:nvPicPr>
        <p:blipFill>
          <a:blip r:embed="rId3"/>
          <a:stretch/>
        </p:blipFill>
        <p:spPr>
          <a:xfrm>
            <a:off x="4573800" y="5573160"/>
            <a:ext cx="1346760" cy="33336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398" name="CustomShape 9"/>
          <p:cNvSpPr/>
          <p:nvPr/>
        </p:nvSpPr>
        <p:spPr>
          <a:xfrm flipH="1">
            <a:off x="2684880" y="5319000"/>
            <a:ext cx="7920" cy="2995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9" name="CustomShape 10"/>
          <p:cNvSpPr/>
          <p:nvPr/>
        </p:nvSpPr>
        <p:spPr>
          <a:xfrm>
            <a:off x="5088600" y="5344920"/>
            <a:ext cx="5400" cy="2995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0" name="CustomShape 11"/>
          <p:cNvSpPr/>
          <p:nvPr/>
        </p:nvSpPr>
        <p:spPr>
          <a:xfrm>
            <a:off x="3875040" y="5556240"/>
            <a:ext cx="619920" cy="362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222222"/>
                </a:solidFill>
                <a:latin typeface="Proxima Nova Rg Inner"/>
                <a:ea typeface="DejaVu Sans"/>
              </a:rPr>
              <a:t>или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01" name="CustomShape 12"/>
          <p:cNvSpPr/>
          <p:nvPr/>
        </p:nvSpPr>
        <p:spPr>
          <a:xfrm>
            <a:off x="28440" y="82440"/>
            <a:ext cx="11990520" cy="968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7000"/>
              </a:lnSpc>
            </a:pPr>
            <a:r>
              <a:rPr b="0" lang="ru-RU" sz="1800" spc="-1" strike="noStrike">
                <a:solidFill>
                  <a:srgbClr val="222222"/>
                </a:solidFill>
                <a:latin typeface="Times New Roman"/>
                <a:ea typeface="Times New Roman"/>
              </a:rPr>
              <a:t>ГРАЖДАНИН НАПРАВЛЯЕТСЯ НА МСЭ МЕДИЦИНСКОЙ ОРГАНИЗАЦИЕЙ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7000"/>
              </a:lnSpc>
            </a:pPr>
            <a:r>
              <a:rPr b="0" lang="ru-RU" sz="1800" spc="-1" strike="noStrike">
                <a:solidFill>
                  <a:srgbClr val="c00000"/>
                </a:solidFill>
                <a:latin typeface="Times New Roman"/>
                <a:ea typeface="Times New Roman"/>
              </a:rPr>
              <a:t>С ПИСЬМЕННОГО СОГЛАСИЯ ГРАЖДАНИНА</a:t>
            </a:r>
            <a:r>
              <a:rPr b="0" lang="ru-RU" sz="1800" spc="-1" strike="noStrike">
                <a:solidFill>
                  <a:srgbClr val="222222"/>
                </a:solidFill>
                <a:latin typeface="Times New Roman"/>
                <a:ea typeface="Times New Roman"/>
              </a:rPr>
              <a:t> (ЕГО ЗАКОННОГО ИЛИ УПОЛНОМОЧЕННОГО ПРЕДСТАВИТЕЛЯ) </a:t>
            </a:r>
            <a:r>
              <a:rPr b="1" lang="ru-RU" sz="1800" spc="-1" strike="noStrike">
                <a:solidFill>
                  <a:srgbClr val="222222"/>
                </a:solidFill>
                <a:latin typeface="Times New Roman"/>
                <a:ea typeface="Times New Roman"/>
              </a:rPr>
              <a:t>НА НАПРАВЛЕНИЕ И ПРОВЕДЕНИЕ МСЭ</a:t>
            </a:r>
            <a:endParaRPr b="0" lang="ru-RU" sz="1800" spc="-1" strike="noStrike">
              <a:latin typeface="Arial"/>
            </a:endParaRPr>
          </a:p>
        </p:txBody>
      </p:sp>
    </p:spTree>
  </p:cSld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Рисунок 1" descr=""/>
          <p:cNvPicPr/>
          <p:nvPr/>
        </p:nvPicPr>
        <p:blipFill>
          <a:blip r:embed="rId1"/>
          <a:stretch/>
        </p:blipFill>
        <p:spPr>
          <a:xfrm>
            <a:off x="113760" y="5845680"/>
            <a:ext cx="11903040" cy="1010160"/>
          </a:xfrm>
          <a:prstGeom prst="rect">
            <a:avLst/>
          </a:prstGeom>
          <a:ln>
            <a:noFill/>
          </a:ln>
        </p:spPr>
      </p:pic>
      <p:sp>
        <p:nvSpPr>
          <p:cNvPr id="403" name="CustomShape 1"/>
          <p:cNvSpPr/>
          <p:nvPr/>
        </p:nvSpPr>
        <p:spPr>
          <a:xfrm>
            <a:off x="317520" y="2755800"/>
            <a:ext cx="5780880" cy="17949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ВЫПИСКА</a:t>
            </a:r>
            <a:r>
              <a:rPr b="0" lang="ru-RU" sz="28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 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ИЗ ПРОТОКОЛА </a:t>
            </a:r>
            <a:r>
              <a:rPr b="1" lang="ru-RU" sz="28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РЕШЕНИЯ ВК 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О НАПРАВЛЕНИИ ГРАЖДАНИНА НА МСЭ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404" name="CustomShape 2"/>
          <p:cNvSpPr/>
          <p:nvPr/>
        </p:nvSpPr>
        <p:spPr>
          <a:xfrm>
            <a:off x="313200" y="1603800"/>
            <a:ext cx="11613240" cy="10634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Выдаются по запросу гражданину </a:t>
            </a: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32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(его законному или уполномоченному представителю):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405" name="CustomShape 3"/>
          <p:cNvSpPr/>
          <p:nvPr/>
        </p:nvSpPr>
        <p:spPr>
          <a:xfrm>
            <a:off x="7226280" y="3031920"/>
            <a:ext cx="4700160" cy="910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НАПРАВЛЕНИЕ НА МСЭ</a:t>
            </a:r>
            <a:endParaRPr b="0" lang="ru-RU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2800" spc="-1" strike="noStrike">
              <a:latin typeface="Arial"/>
            </a:endParaRPr>
          </a:p>
        </p:txBody>
      </p:sp>
      <p:sp>
        <p:nvSpPr>
          <p:cNvPr id="406" name="CustomShape 4"/>
          <p:cNvSpPr/>
          <p:nvPr/>
        </p:nvSpPr>
        <p:spPr>
          <a:xfrm>
            <a:off x="6391080" y="3278880"/>
            <a:ext cx="542160" cy="758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ru-RU" sz="4400" spc="-1" strike="noStrike">
                <a:solidFill>
                  <a:srgbClr val="222222"/>
                </a:solidFill>
                <a:latin typeface="Proxima Nova Rg Inner"/>
                <a:ea typeface="DejaVu Sans"/>
              </a:rPr>
              <a:t>и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07" name="CustomShape 5"/>
          <p:cNvSpPr/>
          <p:nvPr/>
        </p:nvSpPr>
        <p:spPr>
          <a:xfrm>
            <a:off x="1459080" y="4842000"/>
            <a:ext cx="4210200" cy="5760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ru-RU" sz="32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На бумажном носителе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408" name="Рисунок 33" descr=""/>
          <p:cNvPicPr/>
          <p:nvPr/>
        </p:nvPicPr>
        <p:blipFill>
          <a:blip r:embed="rId2"/>
          <a:stretch/>
        </p:blipFill>
        <p:spPr>
          <a:xfrm>
            <a:off x="7643880" y="4754160"/>
            <a:ext cx="3463200" cy="85968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409" name="CustomShape 6"/>
          <p:cNvSpPr/>
          <p:nvPr/>
        </p:nvSpPr>
        <p:spPr>
          <a:xfrm>
            <a:off x="5973840" y="4941000"/>
            <a:ext cx="1680480" cy="576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ru-RU" sz="3200" spc="-1" strike="noStrike">
                <a:solidFill>
                  <a:srgbClr val="222222"/>
                </a:solidFill>
                <a:latin typeface="Proxima Nova Rg Inner"/>
                <a:ea typeface="DejaVu Sans"/>
              </a:rPr>
              <a:t>и (или)</a:t>
            </a:r>
            <a:endParaRPr b="0" lang="ru-RU" sz="3200" spc="-1" strike="noStrike">
              <a:latin typeface="Arial"/>
            </a:endParaRPr>
          </a:p>
        </p:txBody>
      </p:sp>
      <p:pic>
        <p:nvPicPr>
          <p:cNvPr id="410" name="Рисунок 40" descr=""/>
          <p:cNvPicPr/>
          <p:nvPr/>
        </p:nvPicPr>
        <p:blipFill>
          <a:blip r:embed="rId3"/>
          <a:srcRect l="0" t="11362" r="0" b="0"/>
          <a:stretch/>
        </p:blipFill>
        <p:spPr>
          <a:xfrm>
            <a:off x="4854600" y="108360"/>
            <a:ext cx="1806480" cy="1611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5" dur="indefinite" restart="never" nodeType="tmRoot">
          <p:childTnLst>
            <p:seq>
              <p:cTn id="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Рисунок 1" descr=""/>
          <p:cNvPicPr/>
          <p:nvPr/>
        </p:nvPicPr>
        <p:blipFill>
          <a:blip r:embed="rId1"/>
          <a:stretch/>
        </p:blipFill>
        <p:spPr>
          <a:xfrm>
            <a:off x="173880" y="5820120"/>
            <a:ext cx="11900880" cy="1008000"/>
          </a:xfrm>
          <a:prstGeom prst="rect">
            <a:avLst/>
          </a:prstGeom>
          <a:ln>
            <a:noFill/>
          </a:ln>
        </p:spPr>
      </p:pic>
      <p:pic>
        <p:nvPicPr>
          <p:cNvPr id="412" name="Рисунок 2" descr=""/>
          <p:cNvPicPr/>
          <p:nvPr/>
        </p:nvPicPr>
        <p:blipFill>
          <a:blip r:embed="rId2"/>
          <a:srcRect l="0" t="10322" r="0" b="0"/>
          <a:stretch/>
        </p:blipFill>
        <p:spPr>
          <a:xfrm>
            <a:off x="5226840" y="12960"/>
            <a:ext cx="1478160" cy="1653120"/>
          </a:xfrm>
          <a:prstGeom prst="rect">
            <a:avLst/>
          </a:prstGeom>
          <a:ln>
            <a:noFill/>
          </a:ln>
        </p:spPr>
      </p:pic>
      <p:pic>
        <p:nvPicPr>
          <p:cNvPr id="413" name="Рисунок 3" descr=""/>
          <p:cNvPicPr/>
          <p:nvPr/>
        </p:nvPicPr>
        <p:blipFill>
          <a:blip r:embed="rId3"/>
          <a:srcRect l="26571" t="66841" r="62191" b="14621"/>
          <a:stretch/>
        </p:blipFill>
        <p:spPr>
          <a:xfrm>
            <a:off x="2786040" y="100440"/>
            <a:ext cx="1325880" cy="1591920"/>
          </a:xfrm>
          <a:prstGeom prst="rect">
            <a:avLst/>
          </a:prstGeom>
          <a:ln>
            <a:noFill/>
          </a:ln>
        </p:spPr>
      </p:pic>
      <p:pic>
        <p:nvPicPr>
          <p:cNvPr id="414" name="Рисунок 4" descr=""/>
          <p:cNvPicPr/>
          <p:nvPr/>
        </p:nvPicPr>
        <p:blipFill>
          <a:blip r:embed="rId4"/>
          <a:srcRect l="0" t="11362" r="0" b="0"/>
          <a:stretch/>
        </p:blipFill>
        <p:spPr>
          <a:xfrm>
            <a:off x="245160" y="0"/>
            <a:ext cx="1415160" cy="1261800"/>
          </a:xfrm>
          <a:prstGeom prst="rect">
            <a:avLst/>
          </a:prstGeom>
          <a:ln>
            <a:noFill/>
          </a:ln>
        </p:spPr>
      </p:pic>
      <p:sp>
        <p:nvSpPr>
          <p:cNvPr id="415" name="Line 1"/>
          <p:cNvSpPr/>
          <p:nvPr/>
        </p:nvSpPr>
        <p:spPr>
          <a:xfrm flipV="1">
            <a:off x="1891440" y="1699920"/>
            <a:ext cx="8802360" cy="31320"/>
          </a:xfrm>
          <a:prstGeom prst="line">
            <a:avLst/>
          </a:prstGeom>
          <a:ln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16" name="CustomShape 2"/>
          <p:cNvSpPr/>
          <p:nvPr/>
        </p:nvSpPr>
        <p:spPr>
          <a:xfrm>
            <a:off x="1891440" y="1734840"/>
            <a:ext cx="360" cy="738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17" name="CustomShape 3"/>
          <p:cNvSpPr/>
          <p:nvPr/>
        </p:nvSpPr>
        <p:spPr>
          <a:xfrm flipH="1">
            <a:off x="5959440" y="1707480"/>
            <a:ext cx="360" cy="766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18" name="CustomShape 4"/>
          <p:cNvSpPr/>
          <p:nvPr/>
        </p:nvSpPr>
        <p:spPr>
          <a:xfrm>
            <a:off x="10694160" y="1707480"/>
            <a:ext cx="360" cy="766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19" name="CustomShape 5"/>
          <p:cNvSpPr/>
          <p:nvPr/>
        </p:nvSpPr>
        <p:spPr>
          <a:xfrm>
            <a:off x="5814000" y="1571400"/>
            <a:ext cx="303480" cy="322920"/>
          </a:xfrm>
          <a:prstGeom prst="ellipse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0" name="CustomShape 6"/>
          <p:cNvSpPr/>
          <p:nvPr/>
        </p:nvSpPr>
        <p:spPr>
          <a:xfrm>
            <a:off x="183600" y="2489040"/>
            <a:ext cx="3411360" cy="909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ВОЗВРАТ НАПРАВЛЕНИЯ НА МСЭ В МЕДИЦИНСКУЮ ОРГАНИЗАЦИЮ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21" name="CustomShape 7"/>
          <p:cNvSpPr/>
          <p:nvPr/>
        </p:nvSpPr>
        <p:spPr>
          <a:xfrm>
            <a:off x="4260240" y="2504160"/>
            <a:ext cx="3411360" cy="635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РЕГИСТРАЦИЯ НАПРАВЛЕНИЯ НА МСЭ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22" name="CustomShape 8"/>
          <p:cNvSpPr/>
          <p:nvPr/>
        </p:nvSpPr>
        <p:spPr>
          <a:xfrm>
            <a:off x="8803080" y="2504160"/>
            <a:ext cx="3236760" cy="635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РЕГИСТРАЦИЯ НАПРАВЛЕНИЯ НА МСЭ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23" name="CustomShape 9"/>
          <p:cNvSpPr/>
          <p:nvPr/>
        </p:nvSpPr>
        <p:spPr>
          <a:xfrm>
            <a:off x="4002480" y="3561120"/>
            <a:ext cx="3926880" cy="11836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РЕШЕНИЕ О ПРИЗНАНИИ ГРАЖДАНИНА ИНВАЛИДОМ ЛИБО ОБ ОТКАЗЕ В ПРИЗНАНИИ ЕГО ИНВАЛИДОМ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24" name="CustomShape 10"/>
          <p:cNvSpPr/>
          <p:nvPr/>
        </p:nvSpPr>
        <p:spPr>
          <a:xfrm flipH="1">
            <a:off x="5990040" y="3254760"/>
            <a:ext cx="360" cy="3020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5" name="CustomShape 11"/>
          <p:cNvSpPr/>
          <p:nvPr/>
        </p:nvSpPr>
        <p:spPr>
          <a:xfrm>
            <a:off x="8803080" y="3428640"/>
            <a:ext cx="3236760" cy="11836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СОСТАВЛЕНИЕ ПРОГРАММЫ ДОПОЛНИТЕЛЬНОГО ОБСЛЕДОВАНИЯ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26" name="CustomShape 12"/>
          <p:cNvSpPr/>
          <p:nvPr/>
        </p:nvSpPr>
        <p:spPr>
          <a:xfrm>
            <a:off x="8148240" y="4847760"/>
            <a:ext cx="3926880" cy="11836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РЕШЕНИЕ О ПРИЗНАНИИ ГРАЖДАНИНА ИНВАЛИДОМ ЛИБО ОБ ОТКАЗЕ В ПРИЗНАНИИ ЕГО ИНВАЛИДОМ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27" name="CustomShape 13"/>
          <p:cNvSpPr/>
          <p:nvPr/>
        </p:nvSpPr>
        <p:spPr>
          <a:xfrm flipH="1">
            <a:off x="10685520" y="3190680"/>
            <a:ext cx="360" cy="3020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8" name="CustomShape 14"/>
          <p:cNvSpPr/>
          <p:nvPr/>
        </p:nvSpPr>
        <p:spPr>
          <a:xfrm flipH="1">
            <a:off x="10729440" y="4628880"/>
            <a:ext cx="360" cy="3020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9" name="CustomShape 15"/>
          <p:cNvSpPr/>
          <p:nvPr/>
        </p:nvSpPr>
        <p:spPr>
          <a:xfrm>
            <a:off x="1794600" y="615960"/>
            <a:ext cx="6624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accent6">
                <a:lumMod val="50000"/>
              </a:schemeClr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30" name="CustomShape 16"/>
          <p:cNvSpPr/>
          <p:nvPr/>
        </p:nvSpPr>
        <p:spPr>
          <a:xfrm>
            <a:off x="4579200" y="734040"/>
            <a:ext cx="6624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accent6">
                <a:lumMod val="50000"/>
              </a:schemeClr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27" dur="indefinite" restart="never" nodeType="tmRoot">
          <p:childTnLst>
            <p:seq>
              <p:cTn id="2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Рисунок 1" descr=""/>
          <p:cNvPicPr/>
          <p:nvPr/>
        </p:nvPicPr>
        <p:blipFill>
          <a:blip r:embed="rId1"/>
          <a:stretch/>
        </p:blipFill>
        <p:spPr>
          <a:xfrm>
            <a:off x="70920" y="5845680"/>
            <a:ext cx="11900880" cy="1008000"/>
          </a:xfrm>
          <a:prstGeom prst="rect">
            <a:avLst/>
          </a:prstGeom>
          <a:ln>
            <a:noFill/>
          </a:ln>
        </p:spPr>
      </p:pic>
      <p:pic>
        <p:nvPicPr>
          <p:cNvPr id="432" name="Рисунок 2" descr=""/>
          <p:cNvPicPr/>
          <p:nvPr/>
        </p:nvPicPr>
        <p:blipFill>
          <a:blip r:embed="rId2"/>
          <a:stretch/>
        </p:blipFill>
        <p:spPr>
          <a:xfrm>
            <a:off x="94320" y="1008000"/>
            <a:ext cx="1220040" cy="1522080"/>
          </a:xfrm>
          <a:prstGeom prst="rect">
            <a:avLst/>
          </a:prstGeom>
          <a:ln>
            <a:noFill/>
          </a:ln>
        </p:spPr>
      </p:pic>
      <p:pic>
        <p:nvPicPr>
          <p:cNvPr id="433" name="Рисунок 3" descr=""/>
          <p:cNvPicPr/>
          <p:nvPr/>
        </p:nvPicPr>
        <p:blipFill>
          <a:blip r:embed="rId3"/>
          <a:stretch/>
        </p:blipFill>
        <p:spPr>
          <a:xfrm>
            <a:off x="94320" y="3488400"/>
            <a:ext cx="1362960" cy="1371600"/>
          </a:xfrm>
          <a:prstGeom prst="rect">
            <a:avLst/>
          </a:prstGeom>
          <a:ln>
            <a:noFill/>
          </a:ln>
        </p:spPr>
      </p:pic>
      <p:sp>
        <p:nvSpPr>
          <p:cNvPr id="434" name="CustomShape 1"/>
          <p:cNvSpPr/>
          <p:nvPr/>
        </p:nvSpPr>
        <p:spPr>
          <a:xfrm>
            <a:off x="1461600" y="1008000"/>
            <a:ext cx="4392000" cy="19576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а) отсутствие полного объема медицинских обследований по перечню медицинских обследований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б) недостоверные или недостаточные сведения о гражданине;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в) заведомо ложные сведения о состоянии здоровья гражданина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35" name="CustomShape 2"/>
          <p:cNvSpPr/>
          <p:nvPr/>
        </p:nvSpPr>
        <p:spPr>
          <a:xfrm>
            <a:off x="7740000" y="322200"/>
            <a:ext cx="1063440" cy="368280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СРОКИ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36" name="CustomShape 3"/>
          <p:cNvSpPr/>
          <p:nvPr/>
        </p:nvSpPr>
        <p:spPr>
          <a:xfrm>
            <a:off x="6697800" y="1164960"/>
            <a:ext cx="3015000" cy="1222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возврат направления на МСЭ в течение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3 рабочих дней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37" name="CustomShape 4"/>
          <p:cNvSpPr/>
          <p:nvPr/>
        </p:nvSpPr>
        <p:spPr>
          <a:xfrm>
            <a:off x="6652080" y="3441960"/>
            <a:ext cx="3106080" cy="19292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 течение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14 рабочих дней 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со дня поступления возвращенного направления на МСЭ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38" name="CustomShape 5"/>
          <p:cNvSpPr/>
          <p:nvPr/>
        </p:nvSpPr>
        <p:spPr>
          <a:xfrm>
            <a:off x="1461600" y="3413520"/>
            <a:ext cx="4392000" cy="19576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а) дополняет направление на МСЭ сведениями о результатах медицинских обследований, 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б) в случае необходимости проводит медицинское обследование по перечню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39" name="CustomShape 6"/>
          <p:cNvSpPr/>
          <p:nvPr/>
        </p:nvSpPr>
        <p:spPr>
          <a:xfrm>
            <a:off x="5973120" y="4377600"/>
            <a:ext cx="6530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2060"/>
            </a:solidFill>
            <a:round/>
            <a:headEnd len="med" type="oval" w="med"/>
            <a:tailEnd len="med" type="triangle" w="med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0" name="CustomShape 7"/>
          <p:cNvSpPr/>
          <p:nvPr/>
        </p:nvSpPr>
        <p:spPr>
          <a:xfrm>
            <a:off x="5949360" y="1775880"/>
            <a:ext cx="6530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002060"/>
            </a:solidFill>
            <a:round/>
            <a:headEnd len="med" type="oval" w="med"/>
            <a:tailEnd len="med" type="triangle" w="med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1" name="CustomShape 8"/>
          <p:cNvSpPr/>
          <p:nvPr/>
        </p:nvSpPr>
        <p:spPr>
          <a:xfrm>
            <a:off x="295200" y="5363280"/>
            <a:ext cx="11835360" cy="938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8.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Ответственность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за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качество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оформления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 u="sng">
                <a:solidFill>
                  <a:srgbClr val="0563c1"/>
                </a:solidFill>
                <a:uFillTx/>
                <a:latin typeface="Times New Roman"/>
                <a:ea typeface="Times New Roman"/>
                <a:hlinkClick r:id="rId4"/>
              </a:rPr>
              <a:t>формы</a:t>
            </a:r>
            <a:r>
              <a:rPr b="0" lang="ru-RU" sz="1400" spc="-1" strike="noStrike" u="sng">
                <a:solidFill>
                  <a:srgbClr val="0563c1"/>
                </a:solidFill>
                <a:uFillTx/>
                <a:latin typeface="Times New Roman CYR"/>
                <a:ea typeface="Times New Roman"/>
                <a:hlinkClick r:id="rId5"/>
              </a:rPr>
              <a:t> N</a:t>
            </a:r>
            <a:r>
              <a:rPr b="0" lang="ru-RU" sz="1400" spc="-1" strike="noStrike" u="sng">
                <a:solidFill>
                  <a:srgbClr val="0563c1"/>
                </a:solidFill>
                <a:uFillTx/>
                <a:latin typeface="Times New Roman"/>
                <a:ea typeface="Times New Roman"/>
                <a:hlinkClick r:id="rId6"/>
              </a:rPr>
              <a:t> </a:t>
            </a:r>
            <a:r>
              <a:rPr b="0" lang="ru-RU" sz="1400" spc="-1" strike="noStrike" u="sng">
                <a:solidFill>
                  <a:srgbClr val="0563c1"/>
                </a:solidFill>
                <a:uFillTx/>
                <a:latin typeface="Times New Roman CYR"/>
                <a:ea typeface="Times New Roman"/>
                <a:hlinkClick r:id="rId7"/>
              </a:rPr>
              <a:t>088/</a:t>
            </a:r>
            <a:r>
              <a:rPr b="0" lang="ru-RU" sz="1400" spc="-1" strike="noStrike" u="sng">
                <a:solidFill>
                  <a:srgbClr val="0563c1"/>
                </a:solidFill>
                <a:uFillTx/>
                <a:latin typeface="Times New Roman"/>
                <a:ea typeface="Times New Roman"/>
                <a:hlinkClick r:id="rId8"/>
              </a:rPr>
              <a:t>у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,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соблюдение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полноты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перечня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медицинских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обследований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,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необходимых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для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получения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клинико-функциональных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данных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в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зависимости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от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заболевания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в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целях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проведения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медико-социальной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экспертизы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проведенных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реабилитационных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или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абилитационных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мероприятий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,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возлагается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на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председателя</a:t>
            </a:r>
            <a:r>
              <a:rPr b="0" lang="ru-RU" sz="1400" spc="-1" strike="noStrike">
                <a:solidFill>
                  <a:srgbClr val="000000"/>
                </a:solidFill>
                <a:latin typeface="Times New Roman CYR"/>
                <a:ea typeface="Times New Roman"/>
              </a:rPr>
              <a:t> </a:t>
            </a: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ВК (приказ Минтруда России и Минздрава России от № от 1 февраля 2021 г. N 27н/36н).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442" name="CustomShape 9"/>
          <p:cNvSpPr/>
          <p:nvPr/>
        </p:nvSpPr>
        <p:spPr>
          <a:xfrm>
            <a:off x="1444680" y="4680"/>
            <a:ext cx="4392000" cy="909360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УСЛОВИЯ ВОЗВРАТА НАПРАВЛЕНИЯ НА МСЭ В МЕДИЦИНСКУЮ ОРГАНИЗАЦИЮ</a:t>
            </a:r>
            <a:endParaRPr b="0" lang="ru-RU" sz="1800" spc="-1" strike="noStrike">
              <a:latin typeface="Arial"/>
            </a:endParaRPr>
          </a:p>
        </p:txBody>
      </p:sp>
    </p:spTree>
  </p:cSld>
  <p:timing>
    <p:tnLst>
      <p:par>
        <p:cTn id="29" dur="indefinite" restart="never" nodeType="tmRoot">
          <p:childTnLst>
            <p:seq>
              <p:cTn id="3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" name="Рисунок 1" descr=""/>
          <p:cNvPicPr/>
          <p:nvPr/>
        </p:nvPicPr>
        <p:blipFill>
          <a:blip r:embed="rId1"/>
          <a:stretch/>
        </p:blipFill>
        <p:spPr>
          <a:xfrm>
            <a:off x="70920" y="5845680"/>
            <a:ext cx="11903040" cy="1010160"/>
          </a:xfrm>
          <a:prstGeom prst="rect">
            <a:avLst/>
          </a:prstGeom>
          <a:ln>
            <a:noFill/>
          </a:ln>
        </p:spPr>
      </p:pic>
      <p:graphicFrame>
        <p:nvGraphicFramePr>
          <p:cNvPr id="444" name="Table 1"/>
          <p:cNvGraphicFramePr/>
          <p:nvPr/>
        </p:nvGraphicFramePr>
        <p:xfrm>
          <a:off x="170280" y="1054800"/>
          <a:ext cx="11805120" cy="4394520"/>
        </p:xfrm>
        <a:graphic>
          <a:graphicData uri="http://schemas.openxmlformats.org/drawingml/2006/table">
            <a:tbl>
              <a:tblPr/>
              <a:tblGrid>
                <a:gridCol w="1617120"/>
                <a:gridCol w="3509280"/>
                <a:gridCol w="2174760"/>
                <a:gridCol w="4504320"/>
              </a:tblGrid>
              <a:tr h="849960">
                <a:tc>
                  <a:txBody>
                    <a:bodyPr lIns="3960" rIns="396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Ведомство, направившее уведомление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3960" marR="39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3960" rIns="396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33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УВЕДОМЛЕНИЕ</a:t>
                      </a:r>
                      <a:endParaRPr b="0" lang="ru-RU" sz="3300" spc="-1" strike="noStrike">
                        <a:latin typeface="Arial"/>
                      </a:endParaRPr>
                    </a:p>
                  </a:txBody>
                  <a:tcPr marL="3960" marR="39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3960" rIns="396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Срок направления уведомления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3960" marR="39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3960" rIns="396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СПОСОБ ПОЛУЧЕНИЯ УВЕДОМЛЕНИЯ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ГРАЖДАНИНОМ (ЕГО ЗАКОННЫМ ИЛИ УПОЛНОМОЧЕННЫМ ПРЕДСТАВИТЕЛЕМ) 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3960" marR="39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122040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Бюро МСЭ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 причинах возврата направления на МСЭ в медицинскую организацию</a:t>
                      </a:r>
                      <a:endParaRPr b="0" lang="ru-RU" sz="20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2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в течение одного рабочего дня после возвращения в медицинскую организацию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Заказным почтовым отправлением/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Телефонная связь, включая сотовую связь /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SMS сообщение /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Личный кабинет на едином портале (ЕПГУ)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1220400">
                <a:tc rowSpan="2"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Медицинская организация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в случае необходимости проведения медицинского обследование по перечню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в течение 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14 рабочих дней 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со дня поступления возвращенного направления на МСЭ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В том числе РАСПИСАНИЕ ПРИЕМА 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СООТВЕТСТВУЮЩИХ ВРАЧЕЙ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1104120">
                <a:tc vMerge="1"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 повторной передаче в бюро МСЭ направления на МСЭ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в день возврата направления 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в бюро МСЭ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Заказным почтовым отправлением/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Телефонная связь, включая сотовую связь /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SMS сообщение /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Личный кабинет на едином портале (ЕПГУ)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45" name="CustomShape 2"/>
          <p:cNvSpPr/>
          <p:nvPr/>
        </p:nvSpPr>
        <p:spPr>
          <a:xfrm>
            <a:off x="236160" y="73440"/>
            <a:ext cx="10231920" cy="698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УВЕДОМЛЕНИЯ ГРАЖДАНИНА</a:t>
            </a:r>
            <a:endParaRPr b="0" lang="ru-RU" sz="4000" spc="-1" strike="noStrike">
              <a:latin typeface="Arial"/>
            </a:endParaRPr>
          </a:p>
        </p:txBody>
      </p:sp>
      <p:sp>
        <p:nvSpPr>
          <p:cNvPr id="446" name="CustomShape 3"/>
          <p:cNvSpPr/>
          <p:nvPr/>
        </p:nvSpPr>
        <p:spPr>
          <a:xfrm>
            <a:off x="716760" y="2545200"/>
            <a:ext cx="459360" cy="474480"/>
          </a:xfrm>
          <a:prstGeom prst="ellipse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1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447" name="CustomShape 4"/>
          <p:cNvSpPr/>
          <p:nvPr/>
        </p:nvSpPr>
        <p:spPr>
          <a:xfrm>
            <a:off x="716760" y="3958200"/>
            <a:ext cx="459360" cy="474480"/>
          </a:xfrm>
          <a:prstGeom prst="ellipse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2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448" name="CustomShape 5"/>
          <p:cNvSpPr/>
          <p:nvPr/>
        </p:nvSpPr>
        <p:spPr>
          <a:xfrm>
            <a:off x="758160" y="4993920"/>
            <a:ext cx="459360" cy="474480"/>
          </a:xfrm>
          <a:prstGeom prst="ellipse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3</a:t>
            </a:r>
            <a:endParaRPr b="0" lang="ru-RU" sz="2800" spc="-1" strike="noStrike">
              <a:latin typeface="Arial"/>
            </a:endParaRPr>
          </a:p>
        </p:txBody>
      </p:sp>
    </p:spTree>
  </p:cSld>
  <p:timing>
    <p:tnLst>
      <p:par>
        <p:cTn id="31" dur="indefinite" restart="never" nodeType="tmRoot">
          <p:childTnLst>
            <p:seq>
              <p:cTn id="3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Рисунок 1" descr=""/>
          <p:cNvPicPr/>
          <p:nvPr/>
        </p:nvPicPr>
        <p:blipFill>
          <a:blip r:embed="rId1"/>
          <a:stretch/>
        </p:blipFill>
        <p:spPr>
          <a:xfrm>
            <a:off x="70920" y="5845680"/>
            <a:ext cx="11903040" cy="1010160"/>
          </a:xfrm>
          <a:prstGeom prst="rect">
            <a:avLst/>
          </a:prstGeom>
          <a:ln>
            <a:noFill/>
          </a:ln>
        </p:spPr>
      </p:pic>
      <p:graphicFrame>
        <p:nvGraphicFramePr>
          <p:cNvPr id="450" name="Table 1"/>
          <p:cNvGraphicFramePr/>
          <p:nvPr/>
        </p:nvGraphicFramePr>
        <p:xfrm>
          <a:off x="170280" y="718920"/>
          <a:ext cx="11805120" cy="4536720"/>
        </p:xfrm>
        <a:graphic>
          <a:graphicData uri="http://schemas.openxmlformats.org/drawingml/2006/table">
            <a:tbl>
              <a:tblPr/>
              <a:tblGrid>
                <a:gridCol w="1888920"/>
                <a:gridCol w="3476160"/>
                <a:gridCol w="1944000"/>
                <a:gridCol w="4496400"/>
              </a:tblGrid>
              <a:tr h="849960">
                <a:tc>
                  <a:txBody>
                    <a:bodyPr lIns="3960" rIns="396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Ведомство, направившее уведомление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3960" marR="39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3960" rIns="396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33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УВЕДОМЛЕНИЕ</a:t>
                      </a:r>
                      <a:endParaRPr b="0" lang="ru-RU" sz="3300" spc="-1" strike="noStrike">
                        <a:latin typeface="Arial"/>
                      </a:endParaRPr>
                    </a:p>
                  </a:txBody>
                  <a:tcPr marL="3960" marR="39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3960" rIns="396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Срок направления уведомления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3960" marR="39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3960" rIns="396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СПОСОБ ПОЛУЧЕНИЯ УВЕДОМЛЕНИЯ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ГРАЖДАНИНОМ (ЕГО ЗАКОННЫМ ИЛИ УПОЛНОМОЧЕННЫМ ПРЕДСТАВИТЕЛЕМ) 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3960" marR="39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150120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Бюро МСЭ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 регистрации направления на МСЭ </a:t>
                      </a:r>
                      <a:endParaRPr b="0" lang="ru-RU" sz="20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20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или заявления о проведении МСЭ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 rowSpan="3"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в день регистрации направления на МСЭ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/заявления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rowSpan="2"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Заказным почтовым отправлением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Телефонная связь, включая сотовую связь/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SMS сообщение /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Личный кабинет на едином портале (ЕПГУ)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11041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Экспертный состав ГБ МСЭ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 регистрации заявления об обжаловании решения бюро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 vMerge="1">
                  <a:tcPr>
                    <a:solidFill>
                      <a:srgbClr val="729fcf"/>
                    </a:solidFill>
                  </a:tcPr>
                </a:tc>
                <a:tc vMerge="1">
                  <a:tcPr>
                    <a:solidFill>
                      <a:srgbClr val="729fcf"/>
                    </a:solidFill>
                  </a:tcPr>
                </a:tc>
              </a:tr>
              <a:tr h="108180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Бюро МСЭ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 проведении медико-социальной экспертизы 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 vMerge="1"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Заказным почтовым отправлением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Личный кабинет на едином портале (ЕПГУ) 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51" name="CustomShape 2"/>
          <p:cNvSpPr/>
          <p:nvPr/>
        </p:nvSpPr>
        <p:spPr>
          <a:xfrm>
            <a:off x="866160" y="2561760"/>
            <a:ext cx="459360" cy="474480"/>
          </a:xfrm>
          <a:prstGeom prst="ellipse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4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452" name="CustomShape 3"/>
          <p:cNvSpPr/>
          <p:nvPr/>
        </p:nvSpPr>
        <p:spPr>
          <a:xfrm>
            <a:off x="866160" y="3957840"/>
            <a:ext cx="459360" cy="474480"/>
          </a:xfrm>
          <a:prstGeom prst="ellipse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5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453" name="CustomShape 4"/>
          <p:cNvSpPr/>
          <p:nvPr/>
        </p:nvSpPr>
        <p:spPr>
          <a:xfrm>
            <a:off x="866160" y="5016960"/>
            <a:ext cx="459360" cy="474480"/>
          </a:xfrm>
          <a:prstGeom prst="ellipse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6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454" name="CustomShape 5"/>
          <p:cNvSpPr/>
          <p:nvPr/>
        </p:nvSpPr>
        <p:spPr>
          <a:xfrm>
            <a:off x="170280" y="0"/>
            <a:ext cx="10231920" cy="698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УВЕДОМЛЕНИЯ ГРАЖДАНИНА</a:t>
            </a:r>
            <a:endParaRPr b="0" lang="ru-RU" sz="4000" spc="-1" strike="noStrike">
              <a:latin typeface="Arial"/>
            </a:endParaRPr>
          </a:p>
        </p:txBody>
      </p:sp>
    </p:spTree>
  </p:cSld>
  <p:timing>
    <p:tnLst>
      <p:par>
        <p:cTn id="33" dur="indefinite" restart="never" nodeType="tmRoot">
          <p:childTnLst>
            <p:seq>
              <p:cTn id="3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Рисунок 1" descr=""/>
          <p:cNvPicPr/>
          <p:nvPr/>
        </p:nvPicPr>
        <p:blipFill>
          <a:blip r:embed="rId1"/>
          <a:stretch/>
        </p:blipFill>
        <p:spPr>
          <a:xfrm>
            <a:off x="70920" y="5845680"/>
            <a:ext cx="11903040" cy="1010160"/>
          </a:xfrm>
          <a:prstGeom prst="rect">
            <a:avLst/>
          </a:prstGeom>
          <a:ln>
            <a:noFill/>
          </a:ln>
        </p:spPr>
      </p:pic>
      <p:graphicFrame>
        <p:nvGraphicFramePr>
          <p:cNvPr id="456" name="Table 1"/>
          <p:cNvGraphicFramePr/>
          <p:nvPr/>
        </p:nvGraphicFramePr>
        <p:xfrm>
          <a:off x="236160" y="1305000"/>
          <a:ext cx="11805120" cy="3161520"/>
        </p:xfrm>
        <a:graphic>
          <a:graphicData uri="http://schemas.openxmlformats.org/drawingml/2006/table">
            <a:tbl>
              <a:tblPr/>
              <a:tblGrid>
                <a:gridCol w="2072880"/>
                <a:gridCol w="3552480"/>
                <a:gridCol w="2146320"/>
                <a:gridCol w="4033800"/>
              </a:tblGrid>
              <a:tr h="849960">
                <a:tc>
                  <a:txBody>
                    <a:bodyPr lIns="3960" rIns="396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Ведомство, направившее уведомление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3960" marR="39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3960" rIns="396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33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УВЕДОМЛЕНИЕ</a:t>
                      </a:r>
                      <a:endParaRPr b="0" lang="ru-RU" sz="3300" spc="-1" strike="noStrike">
                        <a:latin typeface="Arial"/>
                      </a:endParaRPr>
                    </a:p>
                  </a:txBody>
                  <a:tcPr marL="3960" marR="39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 lIns="3960" rIns="396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Срок направления уведомления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3960" marR="39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3960" rIns="396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СПОСОБ ПОЛУЧЕНИЯ УВЕДОМЛЕНИЯ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ГРАЖДАНИНОМ (ЕГО ЗАКОННЫМ ИЛИ УПОЛНОМОЧЕННЫМ ПРЕДСТАВИТЕЛЕМ) 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3960" marR="39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3119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Медицинская организация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Информация о результатах проведения дополнительного обследования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не позднее следующего рабочего дня со дня получения результатов проведения ПДО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Заказным почтовым отправлением/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Личный кабинет на едином портале (ЕПГУ) 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57" name="CustomShape 2"/>
          <p:cNvSpPr/>
          <p:nvPr/>
        </p:nvSpPr>
        <p:spPr>
          <a:xfrm>
            <a:off x="3015000" y="4568040"/>
            <a:ext cx="8550360" cy="820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 случае получения </a:t>
            </a:r>
            <a:r>
              <a:rPr b="1" lang="ru-RU" sz="2800" spc="-1" strike="noStrike">
                <a:solidFill>
                  <a:srgbClr val="c00000"/>
                </a:solidFill>
                <a:latin typeface="times new roman"/>
                <a:ea typeface="DejaVu Sans"/>
              </a:rPr>
              <a:t>СОГЛАСИЯ</a:t>
            </a:r>
            <a:r>
              <a:rPr b="0" lang="ru-RU" sz="2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гражданина (его законного или уполномоченного представителя) на дополнительное обследование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458" name="CustomShape 3"/>
          <p:cNvSpPr/>
          <p:nvPr/>
        </p:nvSpPr>
        <p:spPr>
          <a:xfrm>
            <a:off x="1013400" y="3683520"/>
            <a:ext cx="459360" cy="474480"/>
          </a:xfrm>
          <a:prstGeom prst="ellipse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7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459" name="CustomShape 4"/>
          <p:cNvSpPr/>
          <p:nvPr/>
        </p:nvSpPr>
        <p:spPr>
          <a:xfrm>
            <a:off x="236160" y="73440"/>
            <a:ext cx="10231920" cy="698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УВЕДОМЛЕНИЯ ГРАЖДАНИНА</a:t>
            </a:r>
            <a:endParaRPr b="0" lang="ru-RU" sz="4000" spc="-1" strike="noStrike">
              <a:latin typeface="Arial"/>
            </a:endParaRPr>
          </a:p>
        </p:txBody>
      </p:sp>
    </p:spTree>
  </p:cSld>
  <p:timing>
    <p:tnLst>
      <p:par>
        <p:cTn id="35" dur="indefinite" restart="never" nodeType="tmRoot">
          <p:childTnLst>
            <p:seq>
              <p:cTn id="3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CustomShape 1"/>
          <p:cNvSpPr/>
          <p:nvPr/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r">
              <a:lnSpc>
                <a:spcPct val="100000"/>
              </a:lnSpc>
            </a:pPr>
            <a:fld id="{BBB5E5D8-25C4-4859-9985-B918DB02C4B7}" type="slidenum">
              <a:rPr b="0" lang="ru-RU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1</a:t>
            </a:fld>
            <a:endParaRPr b="0" lang="ru-RU" sz="1200" spc="-1" strike="noStrike">
              <a:latin typeface="Arial"/>
            </a:endParaRPr>
          </a:p>
        </p:txBody>
      </p:sp>
      <p:pic>
        <p:nvPicPr>
          <p:cNvPr id="461" name="Рисунок 2" descr=""/>
          <p:cNvPicPr/>
          <p:nvPr/>
        </p:nvPicPr>
        <p:blipFill>
          <a:blip r:embed="rId1"/>
          <a:stretch/>
        </p:blipFill>
        <p:spPr>
          <a:xfrm>
            <a:off x="70920" y="5845680"/>
            <a:ext cx="11903760" cy="1010880"/>
          </a:xfrm>
          <a:prstGeom prst="rect">
            <a:avLst/>
          </a:prstGeom>
          <a:ln>
            <a:noFill/>
          </a:ln>
        </p:spPr>
      </p:pic>
      <p:pic>
        <p:nvPicPr>
          <p:cNvPr id="462" name="Рисунок 3" descr=""/>
          <p:cNvPicPr/>
          <p:nvPr/>
        </p:nvPicPr>
        <p:blipFill>
          <a:blip r:embed="rId2"/>
          <a:stretch/>
        </p:blipFill>
        <p:spPr>
          <a:xfrm>
            <a:off x="6907320" y="2563920"/>
            <a:ext cx="3882600" cy="192528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463" name="Рисунок 4" descr=""/>
          <p:cNvPicPr/>
          <p:nvPr/>
        </p:nvPicPr>
        <p:blipFill>
          <a:blip r:embed="rId3"/>
          <a:srcRect l="18676" t="11678" r="19458" b="12380"/>
          <a:stretch/>
        </p:blipFill>
        <p:spPr>
          <a:xfrm>
            <a:off x="2750400" y="2347920"/>
            <a:ext cx="3121200" cy="215748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464" name="Рисунок 5" descr=""/>
          <p:cNvPicPr/>
          <p:nvPr/>
        </p:nvPicPr>
        <p:blipFill>
          <a:blip r:embed="rId4"/>
          <a:stretch/>
        </p:blipFill>
        <p:spPr>
          <a:xfrm>
            <a:off x="811080" y="2347920"/>
            <a:ext cx="1937880" cy="2242080"/>
          </a:xfrm>
          <a:prstGeom prst="rect">
            <a:avLst/>
          </a:prstGeom>
          <a:ln>
            <a:noFill/>
          </a:ln>
        </p:spPr>
      </p:pic>
      <p:sp>
        <p:nvSpPr>
          <p:cNvPr id="465" name="CustomShape 2"/>
          <p:cNvSpPr/>
          <p:nvPr/>
        </p:nvSpPr>
        <p:spPr>
          <a:xfrm>
            <a:off x="527760" y="148680"/>
            <a:ext cx="11204640" cy="63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3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РЕЗУЛЬТАТЫ ПРИЗНАНИЯ ЛИЦА ИНВАЛИДОМ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466" name="CustomShape 3"/>
          <p:cNvSpPr/>
          <p:nvPr/>
        </p:nvSpPr>
        <p:spPr>
          <a:xfrm>
            <a:off x="337680" y="948240"/>
            <a:ext cx="11394720" cy="820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Выписка из акта медико-социальной экспертизы гражданина, признанного инвалидом </a:t>
            </a:r>
            <a:r>
              <a:rPr b="0" lang="ru-RU" sz="20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(ранее Выписка «розовой» справки МСЭ передавалась в Пенсионный фонд)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467" name="CustomShape 4"/>
          <p:cNvSpPr/>
          <p:nvPr/>
        </p:nvSpPr>
        <p:spPr>
          <a:xfrm>
            <a:off x="4596840" y="2100240"/>
            <a:ext cx="3450240" cy="62496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68" name="CustomShape 5"/>
          <p:cNvSpPr/>
          <p:nvPr/>
        </p:nvSpPr>
        <p:spPr>
          <a:xfrm>
            <a:off x="2034000" y="4954320"/>
            <a:ext cx="8720640" cy="576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ru-RU" sz="32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в режиме реального времени в электронном виде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469" name="CustomShape 6"/>
          <p:cNvSpPr/>
          <p:nvPr/>
        </p:nvSpPr>
        <p:spPr>
          <a:xfrm>
            <a:off x="651960" y="1044720"/>
            <a:ext cx="316800" cy="317520"/>
          </a:xfrm>
          <a:prstGeom prst="ellipse">
            <a:avLst/>
          </a:prstGeom>
          <a:solidFill>
            <a:schemeClr val="accent5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1</a:t>
            </a:r>
            <a:endParaRPr b="0" lang="ru-RU" sz="1800" spc="-1" strike="noStrike">
              <a:latin typeface="Arial"/>
            </a:endParaRPr>
          </a:p>
        </p:txBody>
      </p:sp>
    </p:spTree>
  </p:cSld>
  <p:timing>
    <p:tnLst>
      <p:par>
        <p:cTn id="37" dur="indefinite" restart="never" nodeType="tmRoot">
          <p:childTnLst>
            <p:seq>
              <p:cTn id="3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CustomShape 1"/>
          <p:cNvSpPr/>
          <p:nvPr/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r">
              <a:lnSpc>
                <a:spcPct val="100000"/>
              </a:lnSpc>
            </a:pPr>
            <a:fld id="{A298128C-0652-47CB-96BC-B4C731956BCA}" type="slidenum">
              <a:rPr b="0" lang="ru-RU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1</a:t>
            </a:fld>
            <a:endParaRPr b="0" lang="ru-RU" sz="1200" spc="-1" strike="noStrike">
              <a:latin typeface="Arial"/>
            </a:endParaRPr>
          </a:p>
        </p:txBody>
      </p:sp>
      <p:pic>
        <p:nvPicPr>
          <p:cNvPr id="471" name="Рисунок 2" descr=""/>
          <p:cNvPicPr/>
          <p:nvPr/>
        </p:nvPicPr>
        <p:blipFill>
          <a:blip r:embed="rId1"/>
          <a:stretch/>
        </p:blipFill>
        <p:spPr>
          <a:xfrm>
            <a:off x="70920" y="5845680"/>
            <a:ext cx="11903760" cy="1010880"/>
          </a:xfrm>
          <a:prstGeom prst="rect">
            <a:avLst/>
          </a:prstGeom>
          <a:ln>
            <a:noFill/>
          </a:ln>
        </p:spPr>
      </p:pic>
      <p:sp>
        <p:nvSpPr>
          <p:cNvPr id="472" name="CustomShape 2"/>
          <p:cNvSpPr/>
          <p:nvPr/>
        </p:nvSpPr>
        <p:spPr>
          <a:xfrm>
            <a:off x="120240" y="140400"/>
            <a:ext cx="3516120" cy="6379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222222"/>
                </a:solidFill>
                <a:latin typeface="Proxima Nova Rg Inner"/>
                <a:ea typeface="DejaVu Sans"/>
              </a:rPr>
              <a:t>СВЕДЕНИЯ О ПРИЗНАНИИ ГРАЖДАНИНА ИНВАЛИДОМ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473" name="Рисунок 4" descr=""/>
          <p:cNvPicPr/>
          <p:nvPr/>
        </p:nvPicPr>
        <p:blipFill>
          <a:blip r:embed="rId2"/>
          <a:stretch/>
        </p:blipFill>
        <p:spPr>
          <a:xfrm>
            <a:off x="597960" y="1720080"/>
            <a:ext cx="2663280" cy="132048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474" name="CustomShape 3"/>
          <p:cNvSpPr/>
          <p:nvPr/>
        </p:nvSpPr>
        <p:spPr>
          <a:xfrm>
            <a:off x="452520" y="843480"/>
            <a:ext cx="2911680" cy="912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образуют в Федеральном реестре инвалидов запись об инвалиде.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75" name="CustomShape 4"/>
          <p:cNvSpPr/>
          <p:nvPr/>
        </p:nvSpPr>
        <p:spPr>
          <a:xfrm>
            <a:off x="4325400" y="103680"/>
            <a:ext cx="3793680" cy="1185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222222"/>
                </a:solidFill>
                <a:latin typeface="Proxima Nova Rg Inner"/>
                <a:ea typeface="DejaVu Sans"/>
              </a:rPr>
              <a:t>Сведения о дате и времени размещения записи об инвалиде (в электронном виде)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476" name="Рисунок 8" descr=""/>
          <p:cNvPicPr/>
          <p:nvPr/>
        </p:nvPicPr>
        <p:blipFill>
          <a:blip r:embed="rId3"/>
          <a:srcRect l="18676" t="11678" r="19458" b="12380"/>
          <a:stretch/>
        </p:blipFill>
        <p:spPr>
          <a:xfrm>
            <a:off x="9645840" y="565200"/>
            <a:ext cx="2451600" cy="169452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477" name="Рисунок 9" descr=""/>
          <p:cNvPicPr/>
          <p:nvPr/>
        </p:nvPicPr>
        <p:blipFill>
          <a:blip r:embed="rId4"/>
          <a:stretch/>
        </p:blipFill>
        <p:spPr>
          <a:xfrm>
            <a:off x="8128800" y="123120"/>
            <a:ext cx="1522080" cy="1761120"/>
          </a:xfrm>
          <a:prstGeom prst="rect">
            <a:avLst/>
          </a:prstGeom>
          <a:ln>
            <a:noFill/>
          </a:ln>
        </p:spPr>
      </p:pic>
      <p:pic>
        <p:nvPicPr>
          <p:cNvPr id="478" name="Рисунок 11" descr=""/>
          <p:cNvPicPr/>
          <p:nvPr/>
        </p:nvPicPr>
        <p:blipFill>
          <a:blip r:embed="rId5"/>
          <a:srcRect l="0" t="0" r="0" b="35121"/>
          <a:stretch/>
        </p:blipFill>
        <p:spPr>
          <a:xfrm>
            <a:off x="213480" y="4221720"/>
            <a:ext cx="4299480" cy="1994400"/>
          </a:xfrm>
          <a:prstGeom prst="rect">
            <a:avLst/>
          </a:prstGeom>
          <a:ln>
            <a:noFill/>
          </a:ln>
        </p:spPr>
      </p:pic>
      <p:sp>
        <p:nvSpPr>
          <p:cNvPr id="479" name="CustomShape 5"/>
          <p:cNvSpPr/>
          <p:nvPr/>
        </p:nvSpPr>
        <p:spPr>
          <a:xfrm>
            <a:off x="10027440" y="17640"/>
            <a:ext cx="1134000" cy="576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3200" spc="-1" strike="noStrike">
                <a:solidFill>
                  <a:srgbClr val="c00000"/>
                </a:solidFill>
                <a:latin typeface="Times New Roman"/>
                <a:ea typeface="DejaVu Sans"/>
              </a:rPr>
              <a:t>МСЭ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480" name="CustomShape 6"/>
          <p:cNvSpPr/>
          <p:nvPr/>
        </p:nvSpPr>
        <p:spPr>
          <a:xfrm>
            <a:off x="198000" y="3221640"/>
            <a:ext cx="4314960" cy="8193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85840" indent="-284400">
              <a:lnSpc>
                <a:spcPct val="100000"/>
              </a:lnSpc>
              <a:buClr>
                <a:srgbClr val="222222"/>
              </a:buClr>
              <a:buFont typeface="Wingdings" charset="2"/>
              <a:buChar char=""/>
            </a:pPr>
            <a:r>
              <a:rPr b="0" lang="ru-RU" sz="1600" spc="-1" strike="noStrike">
                <a:solidFill>
                  <a:srgbClr val="222222"/>
                </a:solidFill>
                <a:latin typeface="Proxima Nova Rg Inner"/>
                <a:ea typeface="DejaVu Sans"/>
              </a:rPr>
              <a:t>СВЕДЕНИЯ О ПРИЗНАНИИ ГРАЖДАНИНА ИНВАЛИДОМ</a:t>
            </a:r>
            <a:endParaRPr b="0" lang="ru-RU" sz="1600" spc="-1" strike="noStrike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222222"/>
              </a:buClr>
              <a:buFont typeface="Wingdings" charset="2"/>
              <a:buChar char=""/>
            </a:pPr>
            <a:r>
              <a:rPr b="0" lang="ru-RU" sz="1600" spc="-1" strike="noStrike">
                <a:solidFill>
                  <a:srgbClr val="222222"/>
                </a:solidFill>
                <a:latin typeface="Proxima Nova Rg Inner"/>
                <a:ea typeface="DejaVu Sans"/>
              </a:rPr>
              <a:t>ИПРА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481" name="CustomShape 7"/>
          <p:cNvSpPr/>
          <p:nvPr/>
        </p:nvSpPr>
        <p:spPr>
          <a:xfrm>
            <a:off x="2017080" y="2827440"/>
            <a:ext cx="360" cy="350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2" name="CustomShape 8"/>
          <p:cNvSpPr/>
          <p:nvPr/>
        </p:nvSpPr>
        <p:spPr>
          <a:xfrm flipV="1">
            <a:off x="3336840" y="1172880"/>
            <a:ext cx="4592520" cy="6591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3" name="CustomShape 9"/>
          <p:cNvSpPr/>
          <p:nvPr/>
        </p:nvSpPr>
        <p:spPr>
          <a:xfrm>
            <a:off x="9477360" y="1834920"/>
            <a:ext cx="360" cy="350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4" name="CustomShape 10"/>
          <p:cNvSpPr/>
          <p:nvPr/>
        </p:nvSpPr>
        <p:spPr>
          <a:xfrm>
            <a:off x="5293080" y="3042000"/>
            <a:ext cx="6568200" cy="8193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85840" indent="-284400">
              <a:lnSpc>
                <a:spcPct val="100000"/>
              </a:lnSpc>
              <a:buClr>
                <a:srgbClr val="222222"/>
              </a:buClr>
              <a:buFont typeface="Wingdings" charset="2"/>
              <a:buChar char=""/>
            </a:pPr>
            <a:r>
              <a:rPr b="0" lang="ru-RU" sz="1600" spc="-1" strike="noStrike">
                <a:solidFill>
                  <a:srgbClr val="222222"/>
                </a:solidFill>
                <a:latin typeface="Proxima Nova Rg Inner"/>
                <a:ea typeface="DejaVu Sans"/>
              </a:rPr>
              <a:t>Выдается справка, подтверждающая факт установления инвалидности</a:t>
            </a:r>
            <a:endParaRPr b="0" lang="ru-RU" sz="1600" spc="-1" strike="noStrike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222222"/>
              </a:buClr>
              <a:buFont typeface="Wingdings" charset="2"/>
              <a:buChar char=""/>
            </a:pPr>
            <a:r>
              <a:rPr b="0" lang="ru-RU" sz="1600" spc="-1" strike="noStrike">
                <a:solidFill>
                  <a:srgbClr val="222222"/>
                </a:solidFill>
                <a:latin typeface="Proxima Nova Rg Inner"/>
                <a:ea typeface="DejaVu Sans"/>
              </a:rPr>
              <a:t>ИПРА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485" name="CustomShape 11"/>
          <p:cNvSpPr/>
          <p:nvPr/>
        </p:nvSpPr>
        <p:spPr>
          <a:xfrm>
            <a:off x="6876360" y="2356920"/>
            <a:ext cx="5220720" cy="63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222222"/>
                </a:solidFill>
                <a:latin typeface="Proxima Nova Rg Inner"/>
                <a:ea typeface="DejaVu Sans"/>
              </a:rPr>
              <a:t>После получения бюро уведомления из ФРИ о размещении о нем сведений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86" name="CustomShape 12"/>
          <p:cNvSpPr/>
          <p:nvPr/>
        </p:nvSpPr>
        <p:spPr>
          <a:xfrm>
            <a:off x="8745120" y="3556800"/>
            <a:ext cx="2857680" cy="5767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3200" spc="-1" strike="noStrike">
                <a:solidFill>
                  <a:srgbClr val="222222"/>
                </a:solidFill>
                <a:latin typeface="Times New Roman"/>
                <a:ea typeface="DejaVu Sans"/>
              </a:rPr>
              <a:t>ГРАЖДАНИН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487" name="CustomShape 13"/>
          <p:cNvSpPr/>
          <p:nvPr/>
        </p:nvSpPr>
        <p:spPr>
          <a:xfrm>
            <a:off x="5557680" y="4094280"/>
            <a:ext cx="2636280" cy="154944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22272f"/>
                </a:solidFill>
                <a:latin typeface="Times New Roman"/>
                <a:ea typeface="DejaVu Sans"/>
              </a:rPr>
              <a:t>СПРАВКА</a:t>
            </a:r>
            <a:r>
              <a:rPr b="0" lang="ru-RU" sz="1600" spc="-1" strike="noStrike">
                <a:solidFill>
                  <a:srgbClr val="22272f"/>
                </a:solidFill>
                <a:latin typeface="Times New Roman"/>
                <a:ea typeface="DejaVu Sans"/>
              </a:rPr>
              <a:t> 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 u="sng">
                <a:solidFill>
                  <a:srgbClr val="22272f"/>
                </a:solidFill>
                <a:uFillTx/>
                <a:latin typeface="Times New Roman"/>
                <a:ea typeface="DejaVu Sans"/>
              </a:rPr>
              <a:t>по согласованию 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22272f"/>
                </a:solidFill>
                <a:latin typeface="Times New Roman"/>
                <a:ea typeface="DejaVu Sans"/>
              </a:rPr>
              <a:t>с гражданином может быть выдана на руки гражданину 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rgbClr val="22272f"/>
                </a:solidFill>
                <a:latin typeface="Times New Roman"/>
                <a:ea typeface="DejaVu Sans"/>
              </a:rPr>
              <a:t> </a:t>
            </a:r>
            <a:r>
              <a:rPr b="0" lang="ru-RU" sz="1600" spc="-1" strike="noStrike">
                <a:solidFill>
                  <a:srgbClr val="22272f"/>
                </a:solidFill>
                <a:latin typeface="Times New Roman"/>
                <a:ea typeface="DejaVu Sans"/>
              </a:rPr>
              <a:t>либо направлена заказным почтовым отправлением 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488" name="CustomShape 14"/>
          <p:cNvSpPr/>
          <p:nvPr/>
        </p:nvSpPr>
        <p:spPr>
          <a:xfrm>
            <a:off x="8355960" y="4195080"/>
            <a:ext cx="3626280" cy="106272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22272f"/>
                </a:solidFill>
                <a:latin typeface="Times New Roman"/>
                <a:ea typeface="DejaVu Sans"/>
              </a:rPr>
              <a:t>ИПРА </a:t>
            </a:r>
            <a:r>
              <a:rPr b="0" lang="ru-RU" sz="1600" spc="-1" strike="noStrike">
                <a:solidFill>
                  <a:srgbClr val="22272f"/>
                </a:solidFill>
                <a:latin typeface="Times New Roman"/>
                <a:ea typeface="DejaVu Sans"/>
              </a:rPr>
              <a:t>направляется гражданину на бумажном носителе и в форме </a:t>
            </a:r>
            <a:r>
              <a:rPr b="0" lang="ru-RU" sz="1200" spc="-1" strike="noStrike">
                <a:solidFill>
                  <a:srgbClr val="22272f"/>
                </a:solidFill>
                <a:latin typeface="Times New Roman"/>
                <a:ea typeface="DejaVu Sans"/>
              </a:rPr>
              <a:t>ЭЛЕКТРОННОГО ДОКУМЕНТА </a:t>
            </a:r>
            <a:r>
              <a:rPr b="0" lang="ru-RU" sz="1600" spc="-1" strike="noStrike">
                <a:solidFill>
                  <a:srgbClr val="22272f"/>
                </a:solidFill>
                <a:latin typeface="Times New Roman"/>
                <a:ea typeface="DejaVu Sans"/>
              </a:rPr>
              <a:t>в личный кабинет гражданина на ЕПГУ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489" name="CustomShape 15"/>
          <p:cNvSpPr/>
          <p:nvPr/>
        </p:nvSpPr>
        <p:spPr>
          <a:xfrm>
            <a:off x="134280" y="1065240"/>
            <a:ext cx="316800" cy="317520"/>
          </a:xfrm>
          <a:prstGeom prst="ellipse">
            <a:avLst/>
          </a:prstGeom>
          <a:solidFill>
            <a:schemeClr val="accent5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2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90" name="CustomShape 16"/>
          <p:cNvSpPr/>
          <p:nvPr/>
        </p:nvSpPr>
        <p:spPr>
          <a:xfrm>
            <a:off x="198000" y="2876400"/>
            <a:ext cx="316800" cy="317520"/>
          </a:xfrm>
          <a:prstGeom prst="ellipse">
            <a:avLst/>
          </a:prstGeom>
          <a:solidFill>
            <a:schemeClr val="accent5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3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91" name="CustomShape 17"/>
          <p:cNvSpPr/>
          <p:nvPr/>
        </p:nvSpPr>
        <p:spPr>
          <a:xfrm>
            <a:off x="6241680" y="1004400"/>
            <a:ext cx="316800" cy="317520"/>
          </a:xfrm>
          <a:prstGeom prst="ellipse">
            <a:avLst/>
          </a:prstGeom>
          <a:solidFill>
            <a:schemeClr val="accent5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4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92" name="CustomShape 18"/>
          <p:cNvSpPr/>
          <p:nvPr/>
        </p:nvSpPr>
        <p:spPr>
          <a:xfrm>
            <a:off x="6210720" y="2605680"/>
            <a:ext cx="316800" cy="317520"/>
          </a:xfrm>
          <a:prstGeom prst="ellipse">
            <a:avLst/>
          </a:prstGeom>
          <a:solidFill>
            <a:schemeClr val="accent5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5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93" name="CustomShape 19"/>
          <p:cNvSpPr/>
          <p:nvPr/>
        </p:nvSpPr>
        <p:spPr>
          <a:xfrm>
            <a:off x="8274600" y="5394600"/>
            <a:ext cx="3843000" cy="636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200" spc="-1" strike="noStrike">
                <a:solidFill>
                  <a:srgbClr val="333333"/>
                </a:solidFill>
                <a:latin typeface="times new roman"/>
                <a:ea typeface="DejaVu Sans"/>
              </a:rPr>
              <a:t>При проведении МСЭ с личным присутствием гражданина ИПРА </a:t>
            </a:r>
            <a:r>
              <a:rPr b="1" lang="ru-RU" sz="1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ПО ЖЕЛАНИЮ </a:t>
            </a:r>
            <a:r>
              <a:rPr b="0" lang="ru-RU" sz="1200" spc="-1" strike="noStrike">
                <a:solidFill>
                  <a:srgbClr val="333333"/>
                </a:solidFill>
                <a:latin typeface="times new roman"/>
                <a:ea typeface="DejaVu Sans"/>
              </a:rPr>
              <a:t>инвалида может быть выдана ему на руки на бумажном носителе.</a:t>
            </a:r>
            <a:endParaRPr b="0" lang="ru-RU" sz="1200" spc="-1" strike="noStrike">
              <a:latin typeface="Arial"/>
            </a:endParaRPr>
          </a:p>
        </p:txBody>
      </p:sp>
      <p:sp>
        <p:nvSpPr>
          <p:cNvPr id="494" name="CustomShape 20"/>
          <p:cNvSpPr/>
          <p:nvPr/>
        </p:nvSpPr>
        <p:spPr>
          <a:xfrm flipV="1">
            <a:off x="7930800" y="3902400"/>
            <a:ext cx="645840" cy="115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5" name="CustomShape 21"/>
          <p:cNvSpPr/>
          <p:nvPr/>
        </p:nvSpPr>
        <p:spPr>
          <a:xfrm flipV="1">
            <a:off x="10169640" y="4057200"/>
            <a:ext cx="3240" cy="2113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chemeClr val="tx1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39" dur="indefinite" restart="never" nodeType="tmRoot">
          <p:childTnLst>
            <p:seq>
              <p:cTn id="4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CustomShape 1"/>
          <p:cNvSpPr/>
          <p:nvPr/>
        </p:nvSpPr>
        <p:spPr>
          <a:xfrm>
            <a:off x="129960" y="436680"/>
            <a:ext cx="4862160" cy="4721760"/>
          </a:xfrm>
          <a:prstGeom prst="rect">
            <a:avLst/>
          </a:prstGeom>
          <a:noFill/>
          <a:ln w="324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Calibri"/>
              </a:rPr>
              <a:t>Приказ Минтруда России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Calibri"/>
              </a:rPr>
              <a:t>от 13 июня 2017 г. № 486н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ff0000"/>
                </a:solidFill>
                <a:latin typeface="Times New Roman"/>
                <a:ea typeface="Calibri"/>
              </a:rPr>
              <a:t> 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Calibri"/>
              </a:rPr>
              <a:t>"Об утверждении Порядка разработки и реализации ИПРА инвалида, ИПРА ребенка-инвалида, выдаваемых федеральными государственными учреждениями медико-социальной экспертизы, 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  <a:ea typeface="Calibri"/>
              </a:rPr>
              <a:t>и их форм "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ff0000"/>
                </a:solidFill>
                <a:latin typeface="Times New Roman"/>
                <a:ea typeface="Calibri"/>
              </a:rPr>
              <a:t>Статус: действующий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497" name="Рисунок 6" descr=""/>
          <p:cNvPicPr/>
          <p:nvPr/>
        </p:nvPicPr>
        <p:blipFill>
          <a:blip r:embed="rId1"/>
          <a:stretch/>
        </p:blipFill>
        <p:spPr>
          <a:xfrm>
            <a:off x="70920" y="5845680"/>
            <a:ext cx="11903760" cy="1010880"/>
          </a:xfrm>
          <a:prstGeom prst="rect">
            <a:avLst/>
          </a:prstGeom>
          <a:ln>
            <a:noFill/>
          </a:ln>
        </p:spPr>
      </p:pic>
      <p:pic>
        <p:nvPicPr>
          <p:cNvPr id="498" name="Рисунок 1" descr=""/>
          <p:cNvPicPr/>
          <p:nvPr/>
        </p:nvPicPr>
        <p:blipFill>
          <a:blip r:embed="rId2"/>
          <a:stretch/>
        </p:blipFill>
        <p:spPr>
          <a:xfrm>
            <a:off x="5828400" y="702360"/>
            <a:ext cx="5770800" cy="4836240"/>
          </a:xfrm>
          <a:prstGeom prst="rect">
            <a:avLst/>
          </a:prstGeom>
          <a:ln>
            <a:noFill/>
          </a:ln>
        </p:spPr>
      </p:pic>
      <p:pic>
        <p:nvPicPr>
          <p:cNvPr id="499" name="Рисунок 3" descr=""/>
          <p:cNvPicPr/>
          <p:nvPr/>
        </p:nvPicPr>
        <p:blipFill>
          <a:blip r:embed="rId3"/>
          <a:stretch/>
        </p:blipFill>
        <p:spPr>
          <a:xfrm>
            <a:off x="7814880" y="5270040"/>
            <a:ext cx="4375800" cy="991080"/>
          </a:xfrm>
          <a:prstGeom prst="rect">
            <a:avLst/>
          </a:prstGeom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500" name="Рисунок 1" descr=""/>
          <p:cNvPicPr/>
          <p:nvPr/>
        </p:nvPicPr>
        <p:blipFill>
          <a:blip r:embed="rId4"/>
          <a:stretch/>
        </p:blipFill>
        <p:spPr>
          <a:xfrm>
            <a:off x="11127600" y="922320"/>
            <a:ext cx="847080" cy="509040"/>
          </a:xfrm>
          <a:prstGeom prst="rect">
            <a:avLst/>
          </a:prstGeom>
          <a:ln>
            <a:noFill/>
          </a:ln>
        </p:spPr>
      </p:pic>
      <p:sp>
        <p:nvSpPr>
          <p:cNvPr id="501" name="CustomShape 2"/>
          <p:cNvSpPr/>
          <p:nvPr/>
        </p:nvSpPr>
        <p:spPr>
          <a:xfrm>
            <a:off x="5943600" y="4592520"/>
            <a:ext cx="2273760" cy="732240"/>
          </a:xfrm>
          <a:prstGeom prst="rect">
            <a:avLst/>
          </a:prstGeom>
          <a:noFill/>
          <a:ln w="28440">
            <a:solidFill>
              <a:srgbClr val="c00000"/>
            </a:solidFill>
            <a:round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2" name="CustomShape 3"/>
          <p:cNvSpPr/>
          <p:nvPr/>
        </p:nvSpPr>
        <p:spPr>
          <a:xfrm>
            <a:off x="5870520" y="52560"/>
            <a:ext cx="6335640" cy="1185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385623"/>
                </a:solidFill>
                <a:latin typeface="fira_sanslight"/>
                <a:ea typeface="DejaVu Sans"/>
              </a:rPr>
              <a:t>Проводятся </a:t>
            </a:r>
            <a:r>
              <a:rPr b="1" lang="ru-RU" sz="1800" spc="-1" strike="noStrike" u="sng">
                <a:solidFill>
                  <a:srgbClr val="385623"/>
                </a:solidFill>
                <a:uFillTx/>
                <a:latin typeface="fira_sanslight"/>
                <a:ea typeface="DejaVu Sans"/>
              </a:rPr>
              <a:t>ОБЩЕСТВЕННЫЕ ОБСУЖДЕНИЯ </a:t>
            </a:r>
            <a:r>
              <a:rPr b="1" lang="ru-RU" sz="1800" spc="-1" strike="noStrike">
                <a:solidFill>
                  <a:srgbClr val="385623"/>
                </a:solidFill>
                <a:latin typeface="fira_sanslight"/>
                <a:ea typeface="DejaVu Sans"/>
              </a:rPr>
              <a:t>в отношении текста проекта нормативного правового акта и независимая антикоррупционная экспертиза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03" name="CustomShape 4"/>
          <p:cNvSpPr/>
          <p:nvPr/>
        </p:nvSpPr>
        <p:spPr>
          <a:xfrm>
            <a:off x="8555760" y="1840680"/>
            <a:ext cx="3401640" cy="363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c00000"/>
                </a:solidFill>
                <a:latin typeface="Calibri"/>
                <a:ea typeface="DejaVu Sans"/>
              </a:rPr>
              <a:t>https://regulation.gov.ru/projects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04" name="Line 5"/>
          <p:cNvSpPr/>
          <p:nvPr/>
        </p:nvSpPr>
        <p:spPr>
          <a:xfrm>
            <a:off x="4473000" y="4852080"/>
            <a:ext cx="1239480" cy="360"/>
          </a:xfrm>
          <a:prstGeom prst="line">
            <a:avLst/>
          </a:prstGeom>
          <a:ln w="38160">
            <a:solidFill>
              <a:srgbClr val="c00000"/>
            </a:solidFill>
            <a:round/>
            <a:headEnd len="med" type="triangle" w="med"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41" dur="indefinite" restart="never" nodeType="tmRoot">
          <p:childTnLst>
            <p:seq>
              <p:cTn id="4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Рисунок 3" descr=""/>
          <p:cNvPicPr/>
          <p:nvPr/>
        </p:nvPicPr>
        <p:blipFill>
          <a:blip r:embed="rId1"/>
          <a:stretch/>
        </p:blipFill>
        <p:spPr>
          <a:xfrm>
            <a:off x="81360" y="180720"/>
            <a:ext cx="5306760" cy="1342440"/>
          </a:xfrm>
          <a:prstGeom prst="rect">
            <a:avLst/>
          </a:prstGeom>
          <a:ln>
            <a:noFill/>
          </a:ln>
        </p:spPr>
      </p:pic>
      <p:sp>
        <p:nvSpPr>
          <p:cNvPr id="506" name="CustomShape 1"/>
          <p:cNvSpPr/>
          <p:nvPr/>
        </p:nvSpPr>
        <p:spPr>
          <a:xfrm>
            <a:off x="5390640" y="1693080"/>
            <a:ext cx="6685920" cy="3745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002060"/>
                </a:solidFill>
                <a:latin typeface="DINPro-Regular"/>
                <a:ea typeface="DejaVu Sans"/>
              </a:rPr>
              <a:t>Экспертные составы:</a:t>
            </a:r>
            <a:br/>
            <a:r>
              <a:rPr b="0" lang="ru-RU" sz="2400" spc="-1" strike="noStrike">
                <a:solidFill>
                  <a:srgbClr val="002060"/>
                </a:solidFill>
                <a:latin typeface="DINPro-Regular"/>
                <a:ea typeface="DejaVu Sans"/>
              </a:rPr>
              <a:t>8 (3952) 488-241 I экспертный состав,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002060"/>
                </a:solidFill>
                <a:latin typeface="DINPro-Regular"/>
                <a:ea typeface="DejaVu Sans"/>
              </a:rPr>
              <a:t>8 (3952) 488-362 II экспертный состав,</a:t>
            </a:r>
            <a:br/>
            <a:r>
              <a:rPr b="0" lang="ru-RU" sz="2400" spc="-1" strike="noStrike">
                <a:solidFill>
                  <a:srgbClr val="002060"/>
                </a:solidFill>
                <a:latin typeface="DINPro-Regular"/>
                <a:ea typeface="DejaVu Sans"/>
              </a:rPr>
              <a:t>8 (3952) 488-243 III экспертный состав,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002060"/>
                </a:solidFill>
                <a:latin typeface="DINPro-Regular"/>
                <a:ea typeface="DejaVu Sans"/>
              </a:rPr>
              <a:t>8 (3952) 488-367 VII экспертный состав.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br/>
            <a:r>
              <a:rPr b="0" lang="ru-RU" sz="2400" spc="-1" strike="noStrike">
                <a:solidFill>
                  <a:srgbClr val="002060"/>
                </a:solidFill>
                <a:latin typeface="DINPro-Regular"/>
                <a:ea typeface="DejaVu Sans"/>
              </a:rPr>
              <a:t>8 (3952) 488-376 VI экспертный состав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002060"/>
                </a:solidFill>
                <a:latin typeface="DINPro-Regular"/>
                <a:ea typeface="DejaVu Sans"/>
              </a:rPr>
              <a:t>(по вопросам медико-социальной экспертизы и реабилитации детей до 18 лет)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507" name="Рисунок 8" descr=""/>
          <p:cNvPicPr/>
          <p:nvPr/>
        </p:nvPicPr>
        <p:blipFill>
          <a:blip r:embed="rId2"/>
          <a:stretch/>
        </p:blipFill>
        <p:spPr>
          <a:xfrm>
            <a:off x="4914720" y="1713600"/>
            <a:ext cx="436320" cy="511920"/>
          </a:xfrm>
          <a:prstGeom prst="rect">
            <a:avLst/>
          </a:prstGeom>
          <a:ln>
            <a:noFill/>
          </a:ln>
        </p:spPr>
      </p:pic>
      <p:pic>
        <p:nvPicPr>
          <p:cNvPr id="508" name="Рисунок 9" descr=""/>
          <p:cNvPicPr/>
          <p:nvPr/>
        </p:nvPicPr>
        <p:blipFill>
          <a:blip r:embed="rId3"/>
          <a:srcRect l="12972" t="10186" r="2480" b="11340"/>
          <a:stretch/>
        </p:blipFill>
        <p:spPr>
          <a:xfrm>
            <a:off x="3840480" y="5520960"/>
            <a:ext cx="796680" cy="685800"/>
          </a:xfrm>
          <a:prstGeom prst="rect">
            <a:avLst/>
          </a:prstGeom>
          <a:ln>
            <a:noFill/>
          </a:ln>
        </p:spPr>
      </p:pic>
      <p:sp>
        <p:nvSpPr>
          <p:cNvPr id="509" name="CustomShape 2"/>
          <p:cNvSpPr/>
          <p:nvPr/>
        </p:nvSpPr>
        <p:spPr>
          <a:xfrm>
            <a:off x="4652640" y="5664600"/>
            <a:ext cx="2954520" cy="39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https://www.38.gbmse.ru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510" name="Рисунок 1" descr=""/>
          <p:cNvPicPr/>
          <p:nvPr/>
        </p:nvPicPr>
        <p:blipFill>
          <a:blip r:embed="rId4"/>
          <a:stretch/>
        </p:blipFill>
        <p:spPr>
          <a:xfrm>
            <a:off x="725400" y="1939320"/>
            <a:ext cx="3112920" cy="1236960"/>
          </a:xfrm>
          <a:prstGeom prst="rect">
            <a:avLst/>
          </a:prstGeom>
          <a:ln>
            <a:noFill/>
          </a:ln>
        </p:spPr>
      </p:pic>
      <p:pic>
        <p:nvPicPr>
          <p:cNvPr id="511" name="Рисунок 2" descr=""/>
          <p:cNvPicPr/>
          <p:nvPr/>
        </p:nvPicPr>
        <p:blipFill>
          <a:blip r:embed="rId5"/>
          <a:stretch/>
        </p:blipFill>
        <p:spPr>
          <a:xfrm>
            <a:off x="5407560" y="346320"/>
            <a:ext cx="6420600" cy="777240"/>
          </a:xfrm>
          <a:prstGeom prst="rect">
            <a:avLst/>
          </a:prstGeom>
          <a:ln>
            <a:noFill/>
          </a:ln>
        </p:spPr>
      </p:pic>
      <p:sp>
        <p:nvSpPr>
          <p:cNvPr id="512" name="CustomShape 3"/>
          <p:cNvSpPr/>
          <p:nvPr/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r">
              <a:lnSpc>
                <a:spcPct val="100000"/>
              </a:lnSpc>
            </a:pPr>
            <a:fld id="{5A79855B-B5BF-4FFF-86A7-7772FD5F187F}" type="slidenum">
              <a:rPr b="0" lang="ru-RU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  <p:timing>
    <p:tnLst>
      <p:par>
        <p:cTn id="43" dur="indefinite" restart="never" nodeType="tmRoot">
          <p:childTnLst>
            <p:seq>
              <p:cTn id="4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Презентация1</Template>
  <TotalTime>2727</TotalTime>
  <Application>LibreOffice/6.0.6.1$Linux_X86_64 LibreOffice_project/00$Build-1</Application>
  <Words>1568</Words>
  <Paragraphs>303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2022-05-17T23:35:29Z</dcterms:created>
  <dc:creator>Наталья Юрьевна Сасси</dc:creator>
  <dc:description/>
  <cp:keywords>МСЭ</cp:keywords>
  <dc:language>ru-RU</dc:language>
  <cp:lastModifiedBy/>
  <dcterms:modified xsi:type="dcterms:W3CDTF">2022-08-02T08:16:42Z</dcterms:modified>
  <cp:revision>195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7</vt:i4>
  </property>
  <property fmtid="{D5CDD505-2E9C-101B-9397-08002B2CF9AE}" pid="8" name="PresentationFormat">
    <vt:lpwstr>Широкоэкранный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23</vt:i4>
  </property>
</Properties>
</file>